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4"/>
  </p:notesMasterIdLst>
  <p:sldIdLst>
    <p:sldId id="256" r:id="rId2"/>
    <p:sldId id="259" r:id="rId3"/>
    <p:sldId id="261" r:id="rId4"/>
    <p:sldId id="262" r:id="rId5"/>
    <p:sldId id="264" r:id="rId6"/>
    <p:sldId id="265" r:id="rId7"/>
    <p:sldId id="268" r:id="rId8"/>
    <p:sldId id="269" r:id="rId9"/>
    <p:sldId id="280" r:id="rId10"/>
    <p:sldId id="266" r:id="rId11"/>
    <p:sldId id="279" r:id="rId12"/>
    <p:sldId id="278" r:id="rId13"/>
    <p:sldId id="267" r:id="rId14"/>
    <p:sldId id="270" r:id="rId15"/>
    <p:sldId id="271" r:id="rId16"/>
    <p:sldId id="272" r:id="rId17"/>
    <p:sldId id="273" r:id="rId18"/>
    <p:sldId id="274" r:id="rId19"/>
    <p:sldId id="296" r:id="rId20"/>
    <p:sldId id="299" r:id="rId21"/>
    <p:sldId id="297" r:id="rId22"/>
    <p:sldId id="298" r:id="rId23"/>
    <p:sldId id="300" r:id="rId24"/>
    <p:sldId id="277" r:id="rId25"/>
    <p:sldId id="291" r:id="rId26"/>
    <p:sldId id="294" r:id="rId27"/>
    <p:sldId id="286" r:id="rId28"/>
    <p:sldId id="287" r:id="rId29"/>
    <p:sldId id="288" r:id="rId30"/>
    <p:sldId id="289" r:id="rId31"/>
    <p:sldId id="290" r:id="rId32"/>
    <p:sldId id="292" r:id="rId33"/>
    <p:sldId id="293" r:id="rId34"/>
    <p:sldId id="295" r:id="rId35"/>
    <p:sldId id="302" r:id="rId36"/>
    <p:sldId id="303" r:id="rId37"/>
    <p:sldId id="304" r:id="rId38"/>
    <p:sldId id="305" r:id="rId39"/>
    <p:sldId id="306" r:id="rId40"/>
    <p:sldId id="307" r:id="rId41"/>
    <p:sldId id="308" r:id="rId42"/>
    <p:sldId id="310" r:id="rId43"/>
    <p:sldId id="315" r:id="rId44"/>
    <p:sldId id="312" r:id="rId45"/>
    <p:sldId id="313" r:id="rId46"/>
    <p:sldId id="311" r:id="rId47"/>
    <p:sldId id="316" r:id="rId48"/>
    <p:sldId id="318" r:id="rId49"/>
    <p:sldId id="314" r:id="rId50"/>
    <p:sldId id="325" r:id="rId51"/>
    <p:sldId id="326" r:id="rId52"/>
    <p:sldId id="327" r:id="rId53"/>
    <p:sldId id="328" r:id="rId54"/>
    <p:sldId id="329" r:id="rId55"/>
    <p:sldId id="330" r:id="rId56"/>
    <p:sldId id="331" r:id="rId57"/>
    <p:sldId id="332" r:id="rId58"/>
    <p:sldId id="319" r:id="rId59"/>
    <p:sldId id="320" r:id="rId60"/>
    <p:sldId id="321" r:id="rId61"/>
    <p:sldId id="323" r:id="rId62"/>
    <p:sldId id="324" r:id="rId63"/>
  </p:sldIdLst>
  <p:sldSz cx="9144000" cy="5715000" type="screen16x10"/>
  <p:notesSz cx="6858000" cy="9144000"/>
  <p:defaultTextStyle>
    <a:defPPr>
      <a:defRPr lang="ja-JP"/>
    </a:defPPr>
    <a:lvl1pPr marL="0" algn="l" defTabSz="713232" rtl="0" eaLnBrk="1" latinLnBrk="0" hangingPunct="1">
      <a:defRPr kumimoji="1" sz="1404" kern="1200">
        <a:solidFill>
          <a:schemeClr val="tx1"/>
        </a:solidFill>
        <a:latin typeface="+mn-lt"/>
        <a:ea typeface="+mn-ea"/>
        <a:cs typeface="+mn-cs"/>
      </a:defRPr>
    </a:lvl1pPr>
    <a:lvl2pPr marL="356616" algn="l" defTabSz="713232" rtl="0" eaLnBrk="1" latinLnBrk="0" hangingPunct="1">
      <a:defRPr kumimoji="1" sz="1404" kern="1200">
        <a:solidFill>
          <a:schemeClr val="tx1"/>
        </a:solidFill>
        <a:latin typeface="+mn-lt"/>
        <a:ea typeface="+mn-ea"/>
        <a:cs typeface="+mn-cs"/>
      </a:defRPr>
    </a:lvl2pPr>
    <a:lvl3pPr marL="713232" algn="l" defTabSz="713232" rtl="0" eaLnBrk="1" latinLnBrk="0" hangingPunct="1">
      <a:defRPr kumimoji="1" sz="1404" kern="1200">
        <a:solidFill>
          <a:schemeClr val="tx1"/>
        </a:solidFill>
        <a:latin typeface="+mn-lt"/>
        <a:ea typeface="+mn-ea"/>
        <a:cs typeface="+mn-cs"/>
      </a:defRPr>
    </a:lvl3pPr>
    <a:lvl4pPr marL="1069848" algn="l" defTabSz="713232" rtl="0" eaLnBrk="1" latinLnBrk="0" hangingPunct="1">
      <a:defRPr kumimoji="1" sz="1404" kern="1200">
        <a:solidFill>
          <a:schemeClr val="tx1"/>
        </a:solidFill>
        <a:latin typeface="+mn-lt"/>
        <a:ea typeface="+mn-ea"/>
        <a:cs typeface="+mn-cs"/>
      </a:defRPr>
    </a:lvl4pPr>
    <a:lvl5pPr marL="1426464" algn="l" defTabSz="713232" rtl="0" eaLnBrk="1" latinLnBrk="0" hangingPunct="1">
      <a:defRPr kumimoji="1" sz="1404" kern="1200">
        <a:solidFill>
          <a:schemeClr val="tx1"/>
        </a:solidFill>
        <a:latin typeface="+mn-lt"/>
        <a:ea typeface="+mn-ea"/>
        <a:cs typeface="+mn-cs"/>
      </a:defRPr>
    </a:lvl5pPr>
    <a:lvl6pPr marL="1783080" algn="l" defTabSz="713232" rtl="0" eaLnBrk="1" latinLnBrk="0" hangingPunct="1">
      <a:defRPr kumimoji="1" sz="1404" kern="1200">
        <a:solidFill>
          <a:schemeClr val="tx1"/>
        </a:solidFill>
        <a:latin typeface="+mn-lt"/>
        <a:ea typeface="+mn-ea"/>
        <a:cs typeface="+mn-cs"/>
      </a:defRPr>
    </a:lvl6pPr>
    <a:lvl7pPr marL="2139696" algn="l" defTabSz="713232" rtl="0" eaLnBrk="1" latinLnBrk="0" hangingPunct="1">
      <a:defRPr kumimoji="1" sz="1404" kern="1200">
        <a:solidFill>
          <a:schemeClr val="tx1"/>
        </a:solidFill>
        <a:latin typeface="+mn-lt"/>
        <a:ea typeface="+mn-ea"/>
        <a:cs typeface="+mn-cs"/>
      </a:defRPr>
    </a:lvl7pPr>
    <a:lvl8pPr marL="2496312" algn="l" defTabSz="713232" rtl="0" eaLnBrk="1" latinLnBrk="0" hangingPunct="1">
      <a:defRPr kumimoji="1" sz="1404" kern="1200">
        <a:solidFill>
          <a:schemeClr val="tx1"/>
        </a:solidFill>
        <a:latin typeface="+mn-lt"/>
        <a:ea typeface="+mn-ea"/>
        <a:cs typeface="+mn-cs"/>
      </a:defRPr>
    </a:lvl8pPr>
    <a:lvl9pPr marL="2852928" algn="l" defTabSz="713232" rtl="0" eaLnBrk="1" latinLnBrk="0" hangingPunct="1">
      <a:defRPr kumimoji="1" sz="140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88" autoAdjust="0"/>
    <p:restoredTop sz="90012" autoAdjust="0"/>
  </p:normalViewPr>
  <p:slideViewPr>
    <p:cSldViewPr snapToGrid="0" showGuides="1">
      <p:cViewPr varScale="1">
        <p:scale>
          <a:sx n="76" d="100"/>
          <a:sy n="76" d="100"/>
        </p:scale>
        <p:origin x="90" y="114"/>
      </p:cViewPr>
      <p:guideLst>
        <p:guide orient="horz" pos="180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6EC131-DBF1-4FAB-80A2-5A7409E7754C}" type="datetimeFigureOut">
              <a:rPr kumimoji="1" lang="ja-JP" altLang="en-US" smtClean="0"/>
              <a:t>2016/9/20</a:t>
            </a:fld>
            <a:endParaRPr kumimoji="1" lang="ja-JP" altLang="en-US"/>
          </a:p>
        </p:txBody>
      </p:sp>
      <p:sp>
        <p:nvSpPr>
          <p:cNvPr id="4" name="スライド イメージ プレースホルダー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99D926-2CE4-43D9-8725-FF9013F894AC}" type="slidenum">
              <a:rPr kumimoji="1" lang="ja-JP" altLang="en-US" smtClean="0"/>
              <a:t>‹#›</a:t>
            </a:fld>
            <a:endParaRPr kumimoji="1" lang="ja-JP" altLang="en-US"/>
          </a:p>
        </p:txBody>
      </p:sp>
    </p:spTree>
    <p:extLst>
      <p:ext uri="{BB962C8B-B14F-4D97-AF65-F5344CB8AC3E}">
        <p14:creationId xmlns:p14="http://schemas.microsoft.com/office/powerpoint/2010/main" val="15115473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299D926-2CE4-43D9-8725-FF9013F894AC}" type="slidenum">
              <a:rPr kumimoji="1" lang="ja-JP" altLang="en-US" smtClean="0"/>
              <a:t>4</a:t>
            </a:fld>
            <a:endParaRPr kumimoji="1" lang="ja-JP" altLang="en-US"/>
          </a:p>
        </p:txBody>
      </p:sp>
    </p:spTree>
    <p:extLst>
      <p:ext uri="{BB962C8B-B14F-4D97-AF65-F5344CB8AC3E}">
        <p14:creationId xmlns:p14="http://schemas.microsoft.com/office/powerpoint/2010/main" val="3130060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299D926-2CE4-43D9-8725-FF9013F894AC}" type="slidenum">
              <a:rPr kumimoji="1" lang="ja-JP" altLang="en-US" smtClean="0"/>
              <a:t>10</a:t>
            </a:fld>
            <a:endParaRPr kumimoji="1" lang="ja-JP" altLang="en-US"/>
          </a:p>
        </p:txBody>
      </p:sp>
    </p:spTree>
    <p:extLst>
      <p:ext uri="{BB962C8B-B14F-4D97-AF65-F5344CB8AC3E}">
        <p14:creationId xmlns:p14="http://schemas.microsoft.com/office/powerpoint/2010/main" val="2830378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p:txBody>
      </p:sp>
      <p:sp>
        <p:nvSpPr>
          <p:cNvPr id="4" name="スライド番号プレースホルダー 3"/>
          <p:cNvSpPr>
            <a:spLocks noGrp="1"/>
          </p:cNvSpPr>
          <p:nvPr>
            <p:ph type="sldNum" sz="quarter" idx="10"/>
          </p:nvPr>
        </p:nvSpPr>
        <p:spPr/>
        <p:txBody>
          <a:bodyPr/>
          <a:lstStyle/>
          <a:p>
            <a:fld id="{3299D926-2CE4-43D9-8725-FF9013F894AC}" type="slidenum">
              <a:rPr kumimoji="1" lang="ja-JP" altLang="en-US" smtClean="0"/>
              <a:t>12</a:t>
            </a:fld>
            <a:endParaRPr kumimoji="1" lang="ja-JP" altLang="en-US"/>
          </a:p>
        </p:txBody>
      </p:sp>
    </p:spTree>
    <p:extLst>
      <p:ext uri="{BB962C8B-B14F-4D97-AF65-F5344CB8AC3E}">
        <p14:creationId xmlns:p14="http://schemas.microsoft.com/office/powerpoint/2010/main" val="503457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299D926-2CE4-43D9-8725-FF9013F894AC}" type="slidenum">
              <a:rPr kumimoji="1" lang="ja-JP" altLang="en-US" smtClean="0"/>
              <a:t>24</a:t>
            </a:fld>
            <a:endParaRPr kumimoji="1" lang="ja-JP" altLang="en-US"/>
          </a:p>
        </p:txBody>
      </p:sp>
    </p:spTree>
    <p:extLst>
      <p:ext uri="{BB962C8B-B14F-4D97-AF65-F5344CB8AC3E}">
        <p14:creationId xmlns:p14="http://schemas.microsoft.com/office/powerpoint/2010/main" val="1373410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299D926-2CE4-43D9-8725-FF9013F894AC}" type="slidenum">
              <a:rPr kumimoji="1" lang="ja-JP" altLang="en-US" smtClean="0"/>
              <a:t>25</a:t>
            </a:fld>
            <a:endParaRPr kumimoji="1" lang="ja-JP" altLang="en-US"/>
          </a:p>
        </p:txBody>
      </p:sp>
    </p:spTree>
    <p:extLst>
      <p:ext uri="{BB962C8B-B14F-4D97-AF65-F5344CB8AC3E}">
        <p14:creationId xmlns:p14="http://schemas.microsoft.com/office/powerpoint/2010/main" val="732636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右の図のように拡大すると、データの無いエリアが目立ってしまうため、流域解析のセル値などを工夫する必要あり。</a:t>
            </a:r>
            <a:endParaRPr kumimoji="1" lang="ja-JP" altLang="en-US" dirty="0"/>
          </a:p>
        </p:txBody>
      </p:sp>
      <p:sp>
        <p:nvSpPr>
          <p:cNvPr id="4" name="スライド番号プレースホルダー 3"/>
          <p:cNvSpPr>
            <a:spLocks noGrp="1"/>
          </p:cNvSpPr>
          <p:nvPr>
            <p:ph type="sldNum" sz="quarter" idx="10"/>
          </p:nvPr>
        </p:nvSpPr>
        <p:spPr/>
        <p:txBody>
          <a:bodyPr/>
          <a:lstStyle/>
          <a:p>
            <a:fld id="{3299D926-2CE4-43D9-8725-FF9013F894AC}" type="slidenum">
              <a:rPr kumimoji="1" lang="ja-JP" altLang="en-US" smtClean="0"/>
              <a:t>57</a:t>
            </a:fld>
            <a:endParaRPr kumimoji="1" lang="ja-JP" altLang="en-US"/>
          </a:p>
        </p:txBody>
      </p:sp>
    </p:spTree>
    <p:extLst>
      <p:ext uri="{BB962C8B-B14F-4D97-AF65-F5344CB8AC3E}">
        <p14:creationId xmlns:p14="http://schemas.microsoft.com/office/powerpoint/2010/main" val="309327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209675" y="1991870"/>
            <a:ext cx="6858000" cy="1989667"/>
          </a:xfrm>
        </p:spPr>
        <p:txBody>
          <a:bodyPr anchor="b"/>
          <a:lstStyle>
            <a:lvl1pPr algn="ctr">
              <a:defRPr sz="4500"/>
            </a:lvl1pPr>
          </a:lstStyle>
          <a:p>
            <a:r>
              <a:rPr lang="ja-JP" altLang="en-US" smtClean="0"/>
              <a:t>マスター タイトルの書式設定</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2016/9/20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
        <p:nvSpPr>
          <p:cNvPr id="8" name="正方形/長方形 7"/>
          <p:cNvSpPr/>
          <p:nvPr userDrawn="1"/>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userDrawn="1"/>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userDrawn="1"/>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1" name="正方形/長方形 10"/>
          <p:cNvSpPr/>
          <p:nvPr userDrawn="1"/>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2" name="正方形/長方形 11"/>
          <p:cNvSpPr/>
          <p:nvPr userDrawn="1"/>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3" name="正方形/長方形 12"/>
          <p:cNvSpPr/>
          <p:nvPr userDrawn="1"/>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Tree>
    <p:extLst>
      <p:ext uri="{BB962C8B-B14F-4D97-AF65-F5344CB8AC3E}">
        <p14:creationId xmlns:p14="http://schemas.microsoft.com/office/powerpoint/2010/main" val="258022999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2016/9/20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515230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2016/9/20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73472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371475" y="157691"/>
            <a:ext cx="7886700" cy="505354"/>
          </a:xfrm>
        </p:spPr>
        <p:txBody>
          <a:bodyPr/>
          <a:lstStyle>
            <a:lvl1pPr>
              <a:defRPr u="sng"/>
            </a:lvl1pPr>
          </a:lstStyle>
          <a:p>
            <a:r>
              <a:rPr lang="ja-JP" altLang="en-US" smtClean="0"/>
              <a:t>マスター タイトルの書式設定</a:t>
            </a:r>
            <a:endParaRPr lang="en-US" dirty="0"/>
          </a:p>
        </p:txBody>
      </p:sp>
    </p:spTree>
    <p:extLst>
      <p:ext uri="{BB962C8B-B14F-4D97-AF65-F5344CB8AC3E}">
        <p14:creationId xmlns:p14="http://schemas.microsoft.com/office/powerpoint/2010/main" val="425737780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2016/9/20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964224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2016/9/20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01579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087563"/>
            <a:ext cx="3868340" cy="307049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087563"/>
            <a:ext cx="3887391" cy="307049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7BF98B17-CE4C-42DD-AEDB-B62939FBF2E8}" type="datetimeFigureOut">
              <a:rPr kumimoji="1" lang="ja-JP" altLang="en-US" smtClean="0"/>
              <a:t>2016/9/20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069300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7BF98B17-CE4C-42DD-AEDB-B62939FBF2E8}" type="datetimeFigureOut">
              <a:rPr kumimoji="1" lang="ja-JP" altLang="en-US" smtClean="0"/>
              <a:t>2016/9/20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268128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F98B17-CE4C-42DD-AEDB-B62939FBF2E8}" type="datetimeFigureOut">
              <a:rPr kumimoji="1" lang="ja-JP" altLang="en-US" smtClean="0"/>
              <a:t>2016/9/20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726358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2016/9/20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91236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smtClean="0"/>
              <a:t>図を追加</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2016/9/20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013016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7BF98B17-CE4C-42DD-AEDB-B62939FBF2E8}" type="datetimeFigureOut">
              <a:rPr kumimoji="1" lang="ja-JP" altLang="en-US" smtClean="0"/>
              <a:t>2016/9/20</a:t>
            </a:fld>
            <a:endParaRPr kumimoji="1" lang="ja-JP" alt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589066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www.ecoris.co.jp/contents/demtool.html" TargetMode="Externa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4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5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5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5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6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6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6" name="正方形/長方形 5"/>
          <p:cNvSpPr/>
          <p:nvPr/>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7" name="正方形/長方形 6"/>
          <p:cNvSpPr/>
          <p:nvPr/>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8" name="正方形/長方形 7"/>
          <p:cNvSpPr/>
          <p:nvPr/>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2" name="テキスト ボックス 1"/>
          <p:cNvSpPr txBox="1"/>
          <p:nvPr/>
        </p:nvSpPr>
        <p:spPr>
          <a:xfrm>
            <a:off x="2037746" y="2503557"/>
            <a:ext cx="5139548" cy="707886"/>
          </a:xfrm>
          <a:prstGeom prst="rect">
            <a:avLst/>
          </a:prstGeom>
          <a:noFill/>
        </p:spPr>
        <p:txBody>
          <a:bodyPr wrap="none" rtlCol="0">
            <a:spAutoFit/>
          </a:bodyPr>
          <a:lstStyle/>
          <a:p>
            <a:r>
              <a:rPr lang="en-US" altLang="ja-JP" sz="4000" dirty="0" smtClean="0"/>
              <a:t>15. </a:t>
            </a:r>
            <a:r>
              <a:rPr lang="ja-JP" altLang="en-US" sz="4000" dirty="0" smtClean="0"/>
              <a:t>ラスタデータ</a:t>
            </a:r>
            <a:r>
              <a:rPr lang="ja-JP" altLang="en-US" sz="4000" dirty="0"/>
              <a:t>の分析</a:t>
            </a:r>
            <a:endParaRPr kumimoji="1" lang="ja-JP" altLang="en-US" sz="4000" dirty="0"/>
          </a:p>
        </p:txBody>
      </p:sp>
    </p:spTree>
    <p:extLst>
      <p:ext uri="{BB962C8B-B14F-4D97-AF65-F5344CB8AC3E}">
        <p14:creationId xmlns:p14="http://schemas.microsoft.com/office/powerpoint/2010/main" val="10352069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294661" y="573086"/>
            <a:ext cx="5546446" cy="4264027"/>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4139" y="1354251"/>
            <a:ext cx="2452839" cy="3006498"/>
          </a:xfrm>
          <a:prstGeom prst="rect">
            <a:avLst/>
          </a:prstGeom>
        </p:spPr>
      </p:pic>
      <p:sp>
        <p:nvSpPr>
          <p:cNvPr id="3" name="正方形/長方形 2"/>
          <p:cNvSpPr/>
          <p:nvPr/>
        </p:nvSpPr>
        <p:spPr>
          <a:xfrm>
            <a:off x="1548134" y="112448"/>
            <a:ext cx="6037230" cy="338554"/>
          </a:xfrm>
          <a:prstGeom prst="rect">
            <a:avLst/>
          </a:prstGeom>
        </p:spPr>
        <p:txBody>
          <a:bodyPr wrap="none">
            <a:spAutoFit/>
          </a:bodyPr>
          <a:lstStyle/>
          <a:p>
            <a:r>
              <a:rPr lang="ja-JP" altLang="en-US" sz="1600" dirty="0"/>
              <a:t>データがない値</a:t>
            </a:r>
            <a:r>
              <a:rPr lang="ja-JP" altLang="en-US" sz="1600" dirty="0" smtClean="0"/>
              <a:t>に、</a:t>
            </a:r>
            <a:r>
              <a:rPr lang="ja-JP" altLang="en-US" sz="1600" dirty="0" smtClean="0">
                <a:solidFill>
                  <a:srgbClr val="00B050"/>
                </a:solidFill>
              </a:rPr>
              <a:t>チェック</a:t>
            </a:r>
            <a:r>
              <a:rPr lang="ja-JP" altLang="en-US" sz="1600" dirty="0">
                <a:solidFill>
                  <a:srgbClr val="00B050"/>
                </a:solidFill>
              </a:rPr>
              <a:t>を</a:t>
            </a:r>
            <a:r>
              <a:rPr lang="ja-JP" altLang="en-US" sz="1600" dirty="0" smtClean="0">
                <a:solidFill>
                  <a:srgbClr val="00B050"/>
                </a:solidFill>
              </a:rPr>
              <a:t>いれない、</a:t>
            </a:r>
            <a:r>
              <a:rPr lang="en-US" altLang="ja-JP" sz="1600" dirty="0" smtClean="0">
                <a:solidFill>
                  <a:srgbClr val="00B050"/>
                </a:solidFill>
              </a:rPr>
              <a:t>0</a:t>
            </a:r>
            <a:r>
              <a:rPr lang="ja-JP" altLang="en-US" sz="1600" dirty="0" err="1" smtClean="0">
                <a:solidFill>
                  <a:srgbClr val="00B050"/>
                </a:solidFill>
              </a:rPr>
              <a:t>、</a:t>
            </a:r>
            <a:r>
              <a:rPr lang="en-US" altLang="ja-JP" sz="1600" dirty="0" smtClean="0">
                <a:solidFill>
                  <a:srgbClr val="00B050"/>
                </a:solidFill>
              </a:rPr>
              <a:t>-9999</a:t>
            </a:r>
            <a:r>
              <a:rPr lang="ja-JP" altLang="en-US" sz="1600" dirty="0" smtClean="0"/>
              <a:t>の場合を</a:t>
            </a:r>
            <a:r>
              <a:rPr lang="ja-JP" altLang="en-US" sz="1600" dirty="0"/>
              <a:t>確認する。</a:t>
            </a:r>
          </a:p>
        </p:txBody>
      </p:sp>
      <p:cxnSp>
        <p:nvCxnSpPr>
          <p:cNvPr id="8" name="直線矢印コネクタ 7"/>
          <p:cNvCxnSpPr/>
          <p:nvPr/>
        </p:nvCxnSpPr>
        <p:spPr>
          <a:xfrm flipV="1">
            <a:off x="3228977" y="1485900"/>
            <a:ext cx="2675545" cy="716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89564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17260" y="915722"/>
            <a:ext cx="4190639" cy="3379927"/>
          </a:xfrm>
          <a:prstGeom prst="rect">
            <a:avLst/>
          </a:prstGeom>
        </p:spPr>
      </p:pic>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15350" y="915721"/>
            <a:ext cx="4190641" cy="3379928"/>
          </a:xfrm>
          <a:prstGeom prst="rect">
            <a:avLst/>
          </a:prstGeom>
        </p:spPr>
      </p:pic>
      <p:sp>
        <p:nvSpPr>
          <p:cNvPr id="5" name="正方形/長方形 4"/>
          <p:cNvSpPr/>
          <p:nvPr/>
        </p:nvSpPr>
        <p:spPr>
          <a:xfrm>
            <a:off x="2600325" y="1090877"/>
            <a:ext cx="1714500" cy="342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182630" y="4552503"/>
            <a:ext cx="6779420" cy="338554"/>
          </a:xfrm>
          <a:prstGeom prst="rect">
            <a:avLst/>
          </a:prstGeom>
          <a:noFill/>
        </p:spPr>
        <p:txBody>
          <a:bodyPr wrap="none" rtlCol="0">
            <a:spAutoFit/>
          </a:bodyPr>
          <a:lstStyle/>
          <a:p>
            <a:r>
              <a:rPr kumimoji="1" lang="ja-JP" altLang="en-US" sz="1600" b="1" dirty="0" smtClean="0"/>
              <a:t>データなしの値のチェックをはずして、色分けを変更し、出力ラスタを確認する</a:t>
            </a:r>
            <a:endParaRPr kumimoji="1" lang="ja-JP" altLang="en-US" sz="1600" b="1" dirty="0"/>
          </a:p>
        </p:txBody>
      </p:sp>
      <p:sp>
        <p:nvSpPr>
          <p:cNvPr id="7" name="正方形/長方形 6"/>
          <p:cNvSpPr/>
          <p:nvPr/>
        </p:nvSpPr>
        <p:spPr>
          <a:xfrm>
            <a:off x="3417216" y="320313"/>
            <a:ext cx="2310248" cy="338554"/>
          </a:xfrm>
          <a:prstGeom prst="rect">
            <a:avLst/>
          </a:prstGeom>
        </p:spPr>
        <p:txBody>
          <a:bodyPr wrap="none">
            <a:spAutoFit/>
          </a:bodyPr>
          <a:lstStyle/>
          <a:p>
            <a:r>
              <a:rPr lang="ja-JP" altLang="en-US" sz="1600" b="1" dirty="0"/>
              <a:t>データなし値の表示方法</a:t>
            </a:r>
          </a:p>
        </p:txBody>
      </p:sp>
    </p:spTree>
    <p:extLst>
      <p:ext uri="{BB962C8B-B14F-4D97-AF65-F5344CB8AC3E}">
        <p14:creationId xmlns:p14="http://schemas.microsoft.com/office/powerpoint/2010/main" val="2653562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342900" y="305982"/>
            <a:ext cx="8172450" cy="584775"/>
          </a:xfrm>
          <a:prstGeom prst="rect">
            <a:avLst/>
          </a:prstGeom>
        </p:spPr>
        <p:txBody>
          <a:bodyPr wrap="square">
            <a:spAutoFit/>
          </a:bodyPr>
          <a:lstStyle/>
          <a:p>
            <a:r>
              <a:rPr lang="ja-JP" altLang="en-US" sz="1600" b="1" dirty="0"/>
              <a:t>データがない値については</a:t>
            </a:r>
            <a:r>
              <a:rPr lang="ja-JP" altLang="en-US" sz="1600" b="1" dirty="0" smtClean="0"/>
              <a:t>、</a:t>
            </a:r>
            <a:r>
              <a:rPr lang="en-US" altLang="ja-JP" sz="1600" b="1" dirty="0" smtClean="0"/>
              <a:t>0</a:t>
            </a:r>
            <a:r>
              <a:rPr lang="ja-JP" altLang="en-US" sz="1600" b="1" dirty="0" err="1" smtClean="0"/>
              <a:t>、</a:t>
            </a:r>
            <a:r>
              <a:rPr lang="en-US" altLang="ja-JP" sz="1600" b="1" dirty="0"/>
              <a:t>-9999</a:t>
            </a:r>
            <a:r>
              <a:rPr lang="ja-JP" altLang="en-US" sz="1600" b="1" dirty="0" err="1"/>
              <a:t>、</a:t>
            </a:r>
            <a:r>
              <a:rPr lang="ja-JP" altLang="en-US" sz="1600" b="1" dirty="0"/>
              <a:t>チェックを入れない　という</a:t>
            </a:r>
            <a:r>
              <a:rPr lang="en-US" altLang="ja-JP" sz="1600" b="1" dirty="0"/>
              <a:t>3</a:t>
            </a:r>
            <a:r>
              <a:rPr lang="ja-JP" altLang="en-US" sz="1600" b="1" dirty="0"/>
              <a:t>パターンがある。</a:t>
            </a:r>
            <a:endParaRPr lang="en-US" altLang="ja-JP" sz="1600" b="1" dirty="0"/>
          </a:p>
          <a:p>
            <a:r>
              <a:rPr lang="ja-JP" altLang="en-US" sz="1600" b="1" dirty="0"/>
              <a:t>解析の目的によって、データのない値の扱いが変わる。</a:t>
            </a:r>
            <a:endParaRPr lang="en-US" altLang="ja-JP" sz="1600" b="1" dirty="0"/>
          </a:p>
        </p:txBody>
      </p:sp>
      <p:sp>
        <p:nvSpPr>
          <p:cNvPr id="4" name="テキスト ボックス 3"/>
          <p:cNvSpPr txBox="1"/>
          <p:nvPr/>
        </p:nvSpPr>
        <p:spPr>
          <a:xfrm>
            <a:off x="1419225" y="3667851"/>
            <a:ext cx="276038" cy="308418"/>
          </a:xfrm>
          <a:prstGeom prst="rect">
            <a:avLst/>
          </a:prstGeom>
          <a:noFill/>
        </p:spPr>
        <p:txBody>
          <a:bodyPr wrap="none" rtlCol="0">
            <a:spAutoFit/>
          </a:bodyPr>
          <a:lstStyle/>
          <a:p>
            <a:r>
              <a:rPr kumimoji="1" lang="en-US" altLang="ja-JP" dirty="0" smtClean="0"/>
              <a:t>0</a:t>
            </a:r>
            <a:endParaRPr kumimoji="1" lang="ja-JP" altLang="en-US" dirty="0"/>
          </a:p>
        </p:txBody>
      </p:sp>
      <p:sp>
        <p:nvSpPr>
          <p:cNvPr id="5" name="テキスト ボックス 4"/>
          <p:cNvSpPr txBox="1"/>
          <p:nvPr/>
        </p:nvSpPr>
        <p:spPr>
          <a:xfrm>
            <a:off x="4138900" y="3667851"/>
            <a:ext cx="1056700" cy="308418"/>
          </a:xfrm>
          <a:prstGeom prst="rect">
            <a:avLst/>
          </a:prstGeom>
          <a:noFill/>
        </p:spPr>
        <p:txBody>
          <a:bodyPr wrap="none" rtlCol="0">
            <a:spAutoFit/>
          </a:bodyPr>
          <a:lstStyle/>
          <a:p>
            <a:r>
              <a:rPr lang="ja-JP" altLang="en-US" dirty="0"/>
              <a:t>チェック</a:t>
            </a:r>
            <a:r>
              <a:rPr lang="ja-JP" altLang="en-US" dirty="0" smtClean="0"/>
              <a:t>なし</a:t>
            </a:r>
            <a:endParaRPr kumimoji="1" lang="ja-JP" altLang="en-US" dirty="0"/>
          </a:p>
        </p:txBody>
      </p:sp>
      <p:sp>
        <p:nvSpPr>
          <p:cNvPr id="6" name="テキスト ボックス 5"/>
          <p:cNvSpPr txBox="1"/>
          <p:nvPr/>
        </p:nvSpPr>
        <p:spPr>
          <a:xfrm>
            <a:off x="7516903" y="3667851"/>
            <a:ext cx="604653" cy="308418"/>
          </a:xfrm>
          <a:prstGeom prst="rect">
            <a:avLst/>
          </a:prstGeom>
          <a:noFill/>
        </p:spPr>
        <p:txBody>
          <a:bodyPr wrap="none" rtlCol="0">
            <a:spAutoFit/>
          </a:bodyPr>
          <a:lstStyle/>
          <a:p>
            <a:r>
              <a:rPr kumimoji="1" lang="en-US" altLang="ja-JP" dirty="0" smtClean="0"/>
              <a:t>-9999</a:t>
            </a:r>
            <a:endParaRPr kumimoji="1" lang="ja-JP" altLang="en-US" dirty="0"/>
          </a:p>
        </p:txBody>
      </p:sp>
      <p:pic>
        <p:nvPicPr>
          <p:cNvPr id="12" name="図 11"/>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6497906" y="1571354"/>
            <a:ext cx="2571394" cy="2096497"/>
          </a:xfrm>
          <a:prstGeom prst="rect">
            <a:avLst/>
          </a:prstGeom>
        </p:spPr>
      </p:pic>
      <p:pic>
        <p:nvPicPr>
          <p:cNvPr id="13" name="図 12"/>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342900" y="1571354"/>
            <a:ext cx="2523341" cy="1899289"/>
          </a:xfrm>
          <a:prstGeom prst="rect">
            <a:avLst/>
          </a:prstGeom>
        </p:spPr>
      </p:pic>
      <p:pic>
        <p:nvPicPr>
          <p:cNvPr id="14" name="図 13"/>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3363291" y="1487194"/>
            <a:ext cx="2637564" cy="2067608"/>
          </a:xfrm>
          <a:prstGeom prst="rect">
            <a:avLst/>
          </a:prstGeom>
        </p:spPr>
      </p:pic>
      <p:sp>
        <p:nvSpPr>
          <p:cNvPr id="15" name="正方形/長方形 14"/>
          <p:cNvSpPr/>
          <p:nvPr/>
        </p:nvSpPr>
        <p:spPr>
          <a:xfrm>
            <a:off x="342900" y="3988887"/>
            <a:ext cx="2523339" cy="524503"/>
          </a:xfrm>
          <a:prstGeom prst="rect">
            <a:avLst/>
          </a:prstGeom>
        </p:spPr>
        <p:txBody>
          <a:bodyPr wrap="square">
            <a:spAutoFit/>
          </a:bodyPr>
          <a:lstStyle/>
          <a:p>
            <a:r>
              <a:rPr lang="ja-JP" altLang="en-US" dirty="0" smtClean="0"/>
              <a:t>海水面と陸域の水面が</a:t>
            </a:r>
            <a:r>
              <a:rPr lang="en-US" altLang="ja-JP" dirty="0" err="1" smtClean="0"/>
              <a:t>Nodata</a:t>
            </a:r>
            <a:r>
              <a:rPr lang="ja-JP" altLang="en-US" dirty="0" smtClean="0"/>
              <a:t>の扱いになる。</a:t>
            </a:r>
            <a:endParaRPr lang="en-US" altLang="ja-JP" dirty="0"/>
          </a:p>
        </p:txBody>
      </p:sp>
      <p:sp>
        <p:nvSpPr>
          <p:cNvPr id="16" name="正方形/長方形 15"/>
          <p:cNvSpPr/>
          <p:nvPr/>
        </p:nvSpPr>
        <p:spPr>
          <a:xfrm>
            <a:off x="3363291" y="3988887"/>
            <a:ext cx="2637564" cy="308418"/>
          </a:xfrm>
          <a:prstGeom prst="rect">
            <a:avLst/>
          </a:prstGeom>
        </p:spPr>
        <p:txBody>
          <a:bodyPr wrap="square">
            <a:spAutoFit/>
          </a:bodyPr>
          <a:lstStyle/>
          <a:p>
            <a:r>
              <a:rPr lang="en-US" altLang="ja-JP" dirty="0" err="1" smtClean="0"/>
              <a:t>Nodata</a:t>
            </a:r>
            <a:r>
              <a:rPr lang="ja-JP" altLang="en-US" dirty="0" smtClean="0"/>
              <a:t>が</a:t>
            </a:r>
            <a:r>
              <a:rPr lang="en-US" altLang="ja-JP" dirty="0" smtClean="0"/>
              <a:t>0</a:t>
            </a:r>
            <a:r>
              <a:rPr lang="ja-JP" altLang="en-US" dirty="0" err="1" smtClean="0"/>
              <a:t>ｍ</a:t>
            </a:r>
            <a:r>
              <a:rPr lang="ja-JP" altLang="en-US" dirty="0" smtClean="0"/>
              <a:t>と同じ扱いになる。</a:t>
            </a:r>
            <a:endParaRPr lang="en-US" altLang="ja-JP" dirty="0"/>
          </a:p>
        </p:txBody>
      </p:sp>
      <p:sp>
        <p:nvSpPr>
          <p:cNvPr id="17" name="正方形/長方形 16"/>
          <p:cNvSpPr/>
          <p:nvPr/>
        </p:nvSpPr>
        <p:spPr>
          <a:xfrm>
            <a:off x="6497906" y="3976269"/>
            <a:ext cx="2571394" cy="524503"/>
          </a:xfrm>
          <a:prstGeom prst="rect">
            <a:avLst/>
          </a:prstGeom>
        </p:spPr>
        <p:txBody>
          <a:bodyPr wrap="square">
            <a:spAutoFit/>
          </a:bodyPr>
          <a:lstStyle/>
          <a:p>
            <a:r>
              <a:rPr lang="ja-JP" altLang="en-US" dirty="0" smtClean="0"/>
              <a:t>海水面と陸域の水面が</a:t>
            </a:r>
            <a:r>
              <a:rPr lang="en-US" altLang="ja-JP" dirty="0" smtClean="0"/>
              <a:t>0m</a:t>
            </a:r>
            <a:r>
              <a:rPr lang="ja-JP" altLang="en-US" dirty="0" smtClean="0"/>
              <a:t>になり、</a:t>
            </a:r>
            <a:r>
              <a:rPr lang="en-US" altLang="ja-JP" dirty="0" err="1" smtClean="0"/>
              <a:t>Nodata</a:t>
            </a:r>
            <a:r>
              <a:rPr lang="ja-JP" altLang="en-US" dirty="0" smtClean="0"/>
              <a:t>にならない。</a:t>
            </a:r>
            <a:endParaRPr lang="en-US" altLang="ja-JP" dirty="0"/>
          </a:p>
        </p:txBody>
      </p:sp>
      <p:sp>
        <p:nvSpPr>
          <p:cNvPr id="19" name="テキスト ボックス 18"/>
          <p:cNvSpPr txBox="1"/>
          <p:nvPr/>
        </p:nvSpPr>
        <p:spPr>
          <a:xfrm>
            <a:off x="5864577" y="4871065"/>
            <a:ext cx="3204723" cy="308418"/>
          </a:xfrm>
          <a:prstGeom prst="rect">
            <a:avLst/>
          </a:prstGeom>
          <a:noFill/>
        </p:spPr>
        <p:txBody>
          <a:bodyPr wrap="none" rtlCol="0">
            <a:spAutoFit/>
          </a:bodyPr>
          <a:lstStyle/>
          <a:p>
            <a:r>
              <a:rPr lang="en-US" altLang="ja-JP" dirty="0" smtClean="0"/>
              <a:t>※</a:t>
            </a:r>
            <a:r>
              <a:rPr lang="ja-JP" altLang="en-US" dirty="0" smtClean="0"/>
              <a:t>　ピンクは本来表示されない値の範囲</a:t>
            </a:r>
            <a:endParaRPr kumimoji="1" lang="ja-JP" altLang="en-US" dirty="0"/>
          </a:p>
        </p:txBody>
      </p:sp>
    </p:spTree>
    <p:extLst>
      <p:ext uri="{BB962C8B-B14F-4D97-AF65-F5344CB8AC3E}">
        <p14:creationId xmlns:p14="http://schemas.microsoft.com/office/powerpoint/2010/main" val="3795452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438150" y="835025"/>
            <a:ext cx="6058829" cy="4657725"/>
          </a:xfrm>
          <a:prstGeom prst="rect">
            <a:avLst/>
          </a:prstGeom>
        </p:spPr>
      </p:pic>
      <p:sp>
        <p:nvSpPr>
          <p:cNvPr id="2" name="タイトル 1"/>
          <p:cNvSpPr>
            <a:spLocks noGrp="1"/>
          </p:cNvSpPr>
          <p:nvPr>
            <p:ph type="title"/>
          </p:nvPr>
        </p:nvSpPr>
        <p:spPr>
          <a:xfrm>
            <a:off x="371474" y="157691"/>
            <a:ext cx="8467725" cy="505354"/>
          </a:xfrm>
        </p:spPr>
        <p:txBody>
          <a:bodyPr>
            <a:noAutofit/>
          </a:bodyPr>
          <a:lstStyle/>
          <a:p>
            <a:r>
              <a:rPr lang="en-US" altLang="ja-JP" sz="3200" u="none" dirty="0">
                <a:solidFill>
                  <a:srgbClr val="0070C0"/>
                </a:solidFill>
              </a:rPr>
              <a:t>2.DEM</a:t>
            </a:r>
            <a:r>
              <a:rPr lang="ja-JP" altLang="en-US" sz="3200" u="none" dirty="0">
                <a:solidFill>
                  <a:srgbClr val="0070C0"/>
                </a:solidFill>
              </a:rPr>
              <a:t>データの視覚的</a:t>
            </a:r>
            <a:r>
              <a:rPr lang="ja-JP" altLang="en-US" sz="3200" u="none" dirty="0" smtClean="0">
                <a:solidFill>
                  <a:srgbClr val="0070C0"/>
                </a:solidFill>
              </a:rPr>
              <a:t>分析　傾斜区分図の作成</a:t>
            </a:r>
            <a:endParaRPr kumimoji="1" lang="ja-JP" altLang="en-US" sz="3200" u="none" dirty="0"/>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6638" y="2295824"/>
            <a:ext cx="2722562" cy="1736126"/>
          </a:xfrm>
          <a:prstGeom prst="rect">
            <a:avLst/>
          </a:prstGeom>
        </p:spPr>
      </p:pic>
      <p:sp>
        <p:nvSpPr>
          <p:cNvPr id="5" name="テキスト ボックス 4"/>
          <p:cNvSpPr txBox="1"/>
          <p:nvPr/>
        </p:nvSpPr>
        <p:spPr>
          <a:xfrm>
            <a:off x="6610350" y="1298575"/>
            <a:ext cx="1346844" cy="923330"/>
          </a:xfrm>
          <a:prstGeom prst="rect">
            <a:avLst/>
          </a:prstGeom>
          <a:noFill/>
        </p:spPr>
        <p:txBody>
          <a:bodyPr wrap="none" rtlCol="0">
            <a:spAutoFit/>
          </a:bodyPr>
          <a:lstStyle/>
          <a:p>
            <a:r>
              <a:rPr kumimoji="1" lang="ja-JP" altLang="en-US" sz="1800" b="1" dirty="0" smtClean="0">
                <a:solidFill>
                  <a:srgbClr val="0070C0"/>
                </a:solidFill>
              </a:rPr>
              <a:t>ラスタ</a:t>
            </a:r>
            <a:endParaRPr kumimoji="1" lang="en-US" altLang="ja-JP" sz="1800" b="1" dirty="0" smtClean="0">
              <a:solidFill>
                <a:srgbClr val="0070C0"/>
              </a:solidFill>
            </a:endParaRPr>
          </a:p>
          <a:p>
            <a:r>
              <a:rPr lang="ja-JP" altLang="en-US" sz="1800" b="1" dirty="0" smtClean="0">
                <a:solidFill>
                  <a:srgbClr val="0070C0"/>
                </a:solidFill>
              </a:rPr>
              <a:t>＞地形解析</a:t>
            </a:r>
            <a:endParaRPr lang="en-US" altLang="ja-JP" sz="1800" b="1" dirty="0" smtClean="0">
              <a:solidFill>
                <a:srgbClr val="0070C0"/>
              </a:solidFill>
            </a:endParaRPr>
          </a:p>
          <a:p>
            <a:r>
              <a:rPr kumimoji="1" lang="ja-JP" altLang="en-US" sz="1800" b="1" dirty="0" smtClean="0">
                <a:solidFill>
                  <a:srgbClr val="0070C0"/>
                </a:solidFill>
              </a:rPr>
              <a:t>＞傾斜</a:t>
            </a:r>
            <a:endParaRPr kumimoji="1" lang="ja-JP" altLang="en-US" sz="1800" b="1" dirty="0">
              <a:solidFill>
                <a:srgbClr val="0070C0"/>
              </a:solidFill>
            </a:endParaRPr>
          </a:p>
        </p:txBody>
      </p:sp>
      <p:cxnSp>
        <p:nvCxnSpPr>
          <p:cNvPr id="8" name="直線矢印コネクタ 7"/>
          <p:cNvCxnSpPr/>
          <p:nvPr/>
        </p:nvCxnSpPr>
        <p:spPr>
          <a:xfrm>
            <a:off x="3667127" y="1557506"/>
            <a:ext cx="2449511" cy="73831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5735410" y="798989"/>
            <a:ext cx="3291286" cy="308418"/>
          </a:xfrm>
          <a:prstGeom prst="rect">
            <a:avLst/>
          </a:prstGeom>
          <a:solidFill>
            <a:schemeClr val="bg1"/>
          </a:solidFill>
        </p:spPr>
        <p:txBody>
          <a:bodyPr wrap="none" rtlCol="0">
            <a:spAutoFit/>
          </a:bodyPr>
          <a:lstStyle/>
          <a:p>
            <a:r>
              <a:rPr kumimoji="1" lang="en-US" altLang="ja-JP" dirty="0" smtClean="0"/>
              <a:t>※</a:t>
            </a:r>
            <a:r>
              <a:rPr kumimoji="1" lang="ja-JP" altLang="en-US" dirty="0" smtClean="0"/>
              <a:t>値に０を入れてクリップしたラスタを使う</a:t>
            </a:r>
            <a:endParaRPr kumimoji="1" lang="ja-JP" altLang="en-US" dirty="0"/>
          </a:p>
        </p:txBody>
      </p:sp>
    </p:spTree>
    <p:extLst>
      <p:ext uri="{BB962C8B-B14F-4D97-AF65-F5344CB8AC3E}">
        <p14:creationId xmlns:p14="http://schemas.microsoft.com/office/powerpoint/2010/main" val="40174435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61926" y="866775"/>
            <a:ext cx="4743450" cy="3561595"/>
          </a:xfrm>
          <a:prstGeom prst="rect">
            <a:avLst/>
          </a:prstGeom>
        </p:spPr>
      </p:pic>
      <p:pic>
        <p:nvPicPr>
          <p:cNvPr id="6" name="図 5"/>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4129089" y="2044700"/>
            <a:ext cx="4743449" cy="3582781"/>
          </a:xfrm>
          <a:prstGeom prst="rect">
            <a:avLst/>
          </a:prstGeom>
        </p:spPr>
      </p:pic>
      <p:sp>
        <p:nvSpPr>
          <p:cNvPr id="3" name="正方形/長方形 2"/>
          <p:cNvSpPr/>
          <p:nvPr/>
        </p:nvSpPr>
        <p:spPr>
          <a:xfrm>
            <a:off x="3383213" y="378656"/>
            <a:ext cx="2377574" cy="338554"/>
          </a:xfrm>
          <a:prstGeom prst="rect">
            <a:avLst/>
          </a:prstGeom>
        </p:spPr>
        <p:txBody>
          <a:bodyPr wrap="none">
            <a:spAutoFit/>
          </a:bodyPr>
          <a:lstStyle/>
          <a:p>
            <a:r>
              <a:rPr lang="ja-JP" altLang="en-US" sz="1600" b="1" dirty="0"/>
              <a:t>傾斜区分図が表示された</a:t>
            </a:r>
            <a:endParaRPr lang="ja-JP" altLang="en-US" b="1" dirty="0"/>
          </a:p>
        </p:txBody>
      </p:sp>
    </p:spTree>
    <p:extLst>
      <p:ext uri="{BB962C8B-B14F-4D97-AF65-F5344CB8AC3E}">
        <p14:creationId xmlns:p14="http://schemas.microsoft.com/office/powerpoint/2010/main" val="2331163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476250" y="732620"/>
            <a:ext cx="6315075" cy="4715680"/>
          </a:xfrm>
          <a:prstGeom prst="rect">
            <a:avLst/>
          </a:prstGeom>
        </p:spPr>
      </p:pic>
      <p:sp>
        <p:nvSpPr>
          <p:cNvPr id="2" name="タイトル 1"/>
          <p:cNvSpPr>
            <a:spLocks noGrp="1"/>
          </p:cNvSpPr>
          <p:nvPr>
            <p:ph type="title"/>
          </p:nvPr>
        </p:nvSpPr>
        <p:spPr/>
        <p:txBody>
          <a:bodyPr>
            <a:normAutofit fontScale="90000"/>
          </a:bodyPr>
          <a:lstStyle/>
          <a:p>
            <a:r>
              <a:rPr lang="ja-JP" altLang="en-US" sz="3600" u="none" dirty="0" smtClean="0">
                <a:solidFill>
                  <a:srgbClr val="0070C0"/>
                </a:solidFill>
              </a:rPr>
              <a:t>斜面方位図の作成</a:t>
            </a:r>
            <a:endParaRPr kumimoji="1" lang="ja-JP" altLang="en-US" u="none"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7387" y="2247900"/>
            <a:ext cx="3286125" cy="2095500"/>
          </a:xfrm>
          <a:prstGeom prst="rect">
            <a:avLst/>
          </a:prstGeom>
        </p:spPr>
      </p:pic>
      <p:sp>
        <p:nvSpPr>
          <p:cNvPr id="5" name="テキスト ボックス 4"/>
          <p:cNvSpPr txBox="1"/>
          <p:nvPr/>
        </p:nvSpPr>
        <p:spPr>
          <a:xfrm>
            <a:off x="6911331" y="879475"/>
            <a:ext cx="1346844" cy="923330"/>
          </a:xfrm>
          <a:prstGeom prst="rect">
            <a:avLst/>
          </a:prstGeom>
          <a:noFill/>
        </p:spPr>
        <p:txBody>
          <a:bodyPr wrap="none" rtlCol="0">
            <a:spAutoFit/>
          </a:bodyPr>
          <a:lstStyle/>
          <a:p>
            <a:r>
              <a:rPr kumimoji="1" lang="ja-JP" altLang="en-US" sz="1800" b="1" dirty="0" smtClean="0">
                <a:solidFill>
                  <a:srgbClr val="0070C0"/>
                </a:solidFill>
              </a:rPr>
              <a:t>ラスタ</a:t>
            </a:r>
            <a:endParaRPr kumimoji="1" lang="en-US" altLang="ja-JP" sz="1800" b="1" dirty="0" smtClean="0">
              <a:solidFill>
                <a:srgbClr val="0070C0"/>
              </a:solidFill>
            </a:endParaRPr>
          </a:p>
          <a:p>
            <a:r>
              <a:rPr lang="ja-JP" altLang="en-US" sz="1800" b="1" dirty="0" smtClean="0">
                <a:solidFill>
                  <a:srgbClr val="0070C0"/>
                </a:solidFill>
              </a:rPr>
              <a:t>＞地形解析</a:t>
            </a:r>
            <a:endParaRPr lang="en-US" altLang="ja-JP" sz="1800" b="1" dirty="0" smtClean="0">
              <a:solidFill>
                <a:srgbClr val="0070C0"/>
              </a:solidFill>
            </a:endParaRPr>
          </a:p>
          <a:p>
            <a:r>
              <a:rPr kumimoji="1" lang="ja-JP" altLang="en-US" sz="1800" b="1" dirty="0" smtClean="0">
                <a:solidFill>
                  <a:srgbClr val="0070C0"/>
                </a:solidFill>
              </a:rPr>
              <a:t>＞傾斜方位</a:t>
            </a:r>
            <a:endParaRPr kumimoji="1" lang="ja-JP" altLang="en-US" sz="1800" b="1" dirty="0">
              <a:solidFill>
                <a:srgbClr val="0070C0"/>
              </a:solidFill>
            </a:endParaRPr>
          </a:p>
        </p:txBody>
      </p:sp>
      <p:cxnSp>
        <p:nvCxnSpPr>
          <p:cNvPr id="7" name="直線矢印コネクタ 6"/>
          <p:cNvCxnSpPr/>
          <p:nvPr/>
        </p:nvCxnSpPr>
        <p:spPr>
          <a:xfrm>
            <a:off x="3838577" y="1481420"/>
            <a:ext cx="1928810" cy="7664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868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33350" y="914400"/>
            <a:ext cx="4782634" cy="3600450"/>
          </a:xfrm>
          <a:prstGeom prst="rect">
            <a:avLst/>
          </a:prstGeom>
        </p:spPr>
      </p:pic>
      <p:pic>
        <p:nvPicPr>
          <p:cNvPr id="5" name="図 4"/>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4262398" y="2006600"/>
            <a:ext cx="4633951" cy="3498850"/>
          </a:xfrm>
          <a:prstGeom prst="rect">
            <a:avLst/>
          </a:prstGeom>
        </p:spPr>
      </p:pic>
      <p:sp>
        <p:nvSpPr>
          <p:cNvPr id="3" name="正方形/長方形 2"/>
          <p:cNvSpPr/>
          <p:nvPr/>
        </p:nvSpPr>
        <p:spPr>
          <a:xfrm>
            <a:off x="3383213" y="350376"/>
            <a:ext cx="2377574" cy="338554"/>
          </a:xfrm>
          <a:prstGeom prst="rect">
            <a:avLst/>
          </a:prstGeom>
        </p:spPr>
        <p:txBody>
          <a:bodyPr wrap="none">
            <a:spAutoFit/>
          </a:bodyPr>
          <a:lstStyle/>
          <a:p>
            <a:r>
              <a:rPr lang="ja-JP" altLang="en-US" sz="1600" b="1" dirty="0"/>
              <a:t>斜面方位図が表示された</a:t>
            </a:r>
            <a:endParaRPr lang="ja-JP" altLang="en-US" b="1" dirty="0"/>
          </a:p>
        </p:txBody>
      </p:sp>
    </p:spTree>
    <p:extLst>
      <p:ext uri="{BB962C8B-B14F-4D97-AF65-F5344CB8AC3E}">
        <p14:creationId xmlns:p14="http://schemas.microsoft.com/office/powerpoint/2010/main" val="1935369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707922" y="1028700"/>
            <a:ext cx="5612222" cy="4239662"/>
          </a:xfrm>
          <a:prstGeom prst="rect">
            <a:avLst/>
          </a:prstGeom>
        </p:spPr>
      </p:pic>
      <p:sp>
        <p:nvSpPr>
          <p:cNvPr id="2" name="タイトル 1"/>
          <p:cNvSpPr>
            <a:spLocks noGrp="1"/>
          </p:cNvSpPr>
          <p:nvPr>
            <p:ph type="title"/>
          </p:nvPr>
        </p:nvSpPr>
        <p:spPr>
          <a:xfrm>
            <a:off x="707922" y="257613"/>
            <a:ext cx="7886700" cy="505354"/>
          </a:xfrm>
        </p:spPr>
        <p:txBody>
          <a:bodyPr>
            <a:noAutofit/>
          </a:bodyPr>
          <a:lstStyle/>
          <a:p>
            <a:r>
              <a:rPr kumimoji="1" lang="ja-JP" altLang="en-US" sz="3200" b="1" u="none" dirty="0" smtClean="0">
                <a:solidFill>
                  <a:srgbClr val="0070C0"/>
                </a:solidFill>
              </a:rPr>
              <a:t>陰影図の</a:t>
            </a:r>
            <a:r>
              <a:rPr lang="ja-JP" altLang="en-US" sz="3200" b="1" u="none" dirty="0">
                <a:solidFill>
                  <a:srgbClr val="0070C0"/>
                </a:solidFill>
              </a:rPr>
              <a:t>作成</a:t>
            </a:r>
            <a:endParaRPr kumimoji="1" lang="ja-JP" altLang="en-US" sz="3200" b="1" u="none" dirty="0">
              <a:solidFill>
                <a:srgbClr val="0070C0"/>
              </a:solidFill>
            </a:endParaRP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0894" y="2315612"/>
            <a:ext cx="3286125" cy="2952750"/>
          </a:xfrm>
          <a:prstGeom prst="rect">
            <a:avLst/>
          </a:prstGeom>
        </p:spPr>
      </p:pic>
      <p:cxnSp>
        <p:nvCxnSpPr>
          <p:cNvPr id="8" name="直線矢印コネクタ 7"/>
          <p:cNvCxnSpPr/>
          <p:nvPr/>
        </p:nvCxnSpPr>
        <p:spPr>
          <a:xfrm>
            <a:off x="3607595" y="1786220"/>
            <a:ext cx="2326480" cy="7855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6568431" y="1027663"/>
            <a:ext cx="1346844" cy="923330"/>
          </a:xfrm>
          <a:prstGeom prst="rect">
            <a:avLst/>
          </a:prstGeom>
          <a:noFill/>
        </p:spPr>
        <p:txBody>
          <a:bodyPr wrap="none" rtlCol="0">
            <a:spAutoFit/>
          </a:bodyPr>
          <a:lstStyle/>
          <a:p>
            <a:r>
              <a:rPr kumimoji="1" lang="ja-JP" altLang="en-US" sz="1800" b="1" dirty="0" smtClean="0">
                <a:solidFill>
                  <a:srgbClr val="0070C0"/>
                </a:solidFill>
              </a:rPr>
              <a:t>ラスタ</a:t>
            </a:r>
            <a:endParaRPr kumimoji="1" lang="en-US" altLang="ja-JP" sz="1800" b="1" dirty="0" smtClean="0">
              <a:solidFill>
                <a:srgbClr val="0070C0"/>
              </a:solidFill>
            </a:endParaRPr>
          </a:p>
          <a:p>
            <a:r>
              <a:rPr lang="ja-JP" altLang="en-US" sz="1800" b="1" dirty="0" smtClean="0">
                <a:solidFill>
                  <a:srgbClr val="0070C0"/>
                </a:solidFill>
              </a:rPr>
              <a:t>＞地形解析</a:t>
            </a:r>
            <a:endParaRPr lang="en-US" altLang="ja-JP" sz="1800" b="1" dirty="0" smtClean="0">
              <a:solidFill>
                <a:srgbClr val="0070C0"/>
              </a:solidFill>
            </a:endParaRPr>
          </a:p>
          <a:p>
            <a:r>
              <a:rPr kumimoji="1" lang="ja-JP" altLang="en-US" sz="1800" b="1" dirty="0" smtClean="0">
                <a:solidFill>
                  <a:srgbClr val="0070C0"/>
                </a:solidFill>
              </a:rPr>
              <a:t>＞陰影図</a:t>
            </a:r>
            <a:endParaRPr kumimoji="1" lang="ja-JP" altLang="en-US" sz="1800" b="1" dirty="0">
              <a:solidFill>
                <a:srgbClr val="0070C0"/>
              </a:solidFill>
            </a:endParaRPr>
          </a:p>
        </p:txBody>
      </p:sp>
    </p:spTree>
    <p:extLst>
      <p:ext uri="{BB962C8B-B14F-4D97-AF65-F5344CB8AC3E}">
        <p14:creationId xmlns:p14="http://schemas.microsoft.com/office/powerpoint/2010/main" val="16458109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424016" y="962025"/>
            <a:ext cx="4579354" cy="3448664"/>
          </a:xfrm>
          <a:prstGeom prst="rect">
            <a:avLst/>
          </a:prstGeom>
        </p:spPr>
      </p:pic>
      <p:pic>
        <p:nvPicPr>
          <p:cNvPr id="6" name="図 5"/>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4476750" y="1870075"/>
            <a:ext cx="4211084" cy="3160849"/>
          </a:xfrm>
          <a:prstGeom prst="rect">
            <a:avLst/>
          </a:prstGeom>
        </p:spPr>
      </p:pic>
      <p:sp>
        <p:nvSpPr>
          <p:cNvPr id="3" name="テキスト ボックス 2"/>
          <p:cNvSpPr txBox="1"/>
          <p:nvPr/>
        </p:nvSpPr>
        <p:spPr>
          <a:xfrm>
            <a:off x="5297864" y="5118801"/>
            <a:ext cx="3714160" cy="584775"/>
          </a:xfrm>
          <a:prstGeom prst="rect">
            <a:avLst/>
          </a:prstGeom>
          <a:noFill/>
        </p:spPr>
        <p:txBody>
          <a:bodyPr wrap="square" rtlCol="0">
            <a:spAutoFit/>
          </a:bodyPr>
          <a:lstStyle/>
          <a:p>
            <a:r>
              <a:rPr kumimoji="1" lang="ja-JP" altLang="en-US" sz="1600" b="1" dirty="0" smtClean="0"/>
              <a:t>陰影図の元にしたラスタを重ねて、透過率を設定することで標高の表現ができる</a:t>
            </a:r>
            <a:endParaRPr kumimoji="1" lang="ja-JP" altLang="en-US" sz="1600" b="1" dirty="0"/>
          </a:p>
        </p:txBody>
      </p:sp>
      <p:sp>
        <p:nvSpPr>
          <p:cNvPr id="2" name="正方形/長方形 1"/>
          <p:cNvSpPr/>
          <p:nvPr/>
        </p:nvSpPr>
        <p:spPr>
          <a:xfrm>
            <a:off x="3588397" y="438692"/>
            <a:ext cx="1967205" cy="338554"/>
          </a:xfrm>
          <a:prstGeom prst="rect">
            <a:avLst/>
          </a:prstGeom>
        </p:spPr>
        <p:txBody>
          <a:bodyPr wrap="none">
            <a:spAutoFit/>
          </a:bodyPr>
          <a:lstStyle/>
          <a:p>
            <a:r>
              <a:rPr lang="ja-JP" altLang="en-US" sz="1600" b="1" dirty="0"/>
              <a:t>陰影図が表示された</a:t>
            </a:r>
            <a:endParaRPr lang="ja-JP" altLang="en-US" b="1" dirty="0"/>
          </a:p>
        </p:txBody>
      </p:sp>
    </p:spTree>
    <p:extLst>
      <p:ext uri="{BB962C8B-B14F-4D97-AF65-F5344CB8AC3E}">
        <p14:creationId xmlns:p14="http://schemas.microsoft.com/office/powerpoint/2010/main" val="1808788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469345" y="747303"/>
            <a:ext cx="5783103" cy="4459697"/>
          </a:xfrm>
          <a:prstGeom prst="rect">
            <a:avLst/>
          </a:prstGeom>
        </p:spPr>
      </p:pic>
      <p:sp>
        <p:nvSpPr>
          <p:cNvPr id="2" name="タイトル 1"/>
          <p:cNvSpPr>
            <a:spLocks noGrp="1"/>
          </p:cNvSpPr>
          <p:nvPr>
            <p:ph type="title"/>
          </p:nvPr>
        </p:nvSpPr>
        <p:spPr/>
        <p:txBody>
          <a:bodyPr>
            <a:noAutofit/>
          </a:bodyPr>
          <a:lstStyle/>
          <a:p>
            <a:r>
              <a:rPr kumimoji="1" lang="ja-JP" altLang="en-US" sz="3200" b="1" u="none" dirty="0" smtClean="0">
                <a:solidFill>
                  <a:srgbClr val="0070C0"/>
                </a:solidFill>
              </a:rPr>
              <a:t>鳥瞰図の作成</a:t>
            </a:r>
            <a:endParaRPr kumimoji="1" lang="ja-JP" altLang="en-US" sz="3200" b="1" u="none" dirty="0">
              <a:solidFill>
                <a:srgbClr val="0070C0"/>
              </a:solidFill>
            </a:endParaRPr>
          </a:p>
        </p:txBody>
      </p:sp>
      <p:pic>
        <p:nvPicPr>
          <p:cNvPr id="3" name="図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227548" y="1798342"/>
            <a:ext cx="4897278" cy="3359212"/>
          </a:xfrm>
          <a:prstGeom prst="rect">
            <a:avLst/>
          </a:prstGeom>
        </p:spPr>
      </p:pic>
      <p:sp>
        <p:nvSpPr>
          <p:cNvPr id="5" name="テキスト ボックス 4"/>
          <p:cNvSpPr txBox="1"/>
          <p:nvPr/>
        </p:nvSpPr>
        <p:spPr>
          <a:xfrm>
            <a:off x="6309598" y="747303"/>
            <a:ext cx="2834402" cy="923330"/>
          </a:xfrm>
          <a:prstGeom prst="rect">
            <a:avLst/>
          </a:prstGeom>
          <a:noFill/>
        </p:spPr>
        <p:txBody>
          <a:bodyPr wrap="square" rtlCol="0">
            <a:spAutoFit/>
          </a:bodyPr>
          <a:lstStyle/>
          <a:p>
            <a:r>
              <a:rPr kumimoji="1" lang="ja-JP" altLang="en-US" sz="1800" b="1" dirty="0" smtClean="0">
                <a:solidFill>
                  <a:srgbClr val="0070C0"/>
                </a:solidFill>
              </a:rPr>
              <a:t>プラグイン</a:t>
            </a:r>
            <a:endParaRPr kumimoji="1" lang="en-US" altLang="ja-JP" sz="1800" b="1" dirty="0" smtClean="0">
              <a:solidFill>
                <a:srgbClr val="0070C0"/>
              </a:solidFill>
            </a:endParaRPr>
          </a:p>
          <a:p>
            <a:r>
              <a:rPr lang="ja-JP" altLang="en-US" sz="1800" b="1" dirty="0" smtClean="0">
                <a:solidFill>
                  <a:srgbClr val="0070C0"/>
                </a:solidFill>
              </a:rPr>
              <a:t>＞プラグインの管理とインストール</a:t>
            </a:r>
            <a:endParaRPr lang="en-US" altLang="ja-JP" sz="1800" b="1" dirty="0" smtClean="0">
              <a:solidFill>
                <a:srgbClr val="0070C0"/>
              </a:solidFill>
            </a:endParaRPr>
          </a:p>
        </p:txBody>
      </p:sp>
      <p:sp>
        <p:nvSpPr>
          <p:cNvPr id="6" name="テキスト ボックス 5"/>
          <p:cNvSpPr txBox="1"/>
          <p:nvPr/>
        </p:nvSpPr>
        <p:spPr>
          <a:xfrm>
            <a:off x="5886352" y="5207000"/>
            <a:ext cx="3022109" cy="338554"/>
          </a:xfrm>
          <a:prstGeom prst="rect">
            <a:avLst/>
          </a:prstGeom>
          <a:noFill/>
        </p:spPr>
        <p:txBody>
          <a:bodyPr wrap="none" rtlCol="0">
            <a:spAutoFit/>
          </a:bodyPr>
          <a:lstStyle/>
          <a:p>
            <a:r>
              <a:rPr kumimoji="1" lang="en-US" altLang="ja-JP" sz="1600" b="1" dirty="0" smtClean="0"/>
              <a:t>Qgis2threejs</a:t>
            </a:r>
            <a:r>
              <a:rPr kumimoji="1" lang="ja-JP" altLang="en-US" sz="1600" b="1" dirty="0" smtClean="0"/>
              <a:t>をインストールする。</a:t>
            </a:r>
            <a:endParaRPr kumimoji="1" lang="ja-JP" altLang="en-US" sz="1600" b="1" dirty="0"/>
          </a:p>
        </p:txBody>
      </p:sp>
      <p:cxnSp>
        <p:nvCxnSpPr>
          <p:cNvPr id="7" name="直線矢印コネクタ 6"/>
          <p:cNvCxnSpPr/>
          <p:nvPr/>
        </p:nvCxnSpPr>
        <p:spPr>
          <a:xfrm>
            <a:off x="2924177" y="1031862"/>
            <a:ext cx="1390648" cy="8534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3422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5192401" y="2712110"/>
            <a:ext cx="3829050" cy="2677656"/>
          </a:xfrm>
          <a:prstGeom prst="rect">
            <a:avLst/>
          </a:prstGeom>
          <a:noFill/>
        </p:spPr>
        <p:txBody>
          <a:bodyPr wrap="square" rtlCol="0">
            <a:spAutoFit/>
          </a:bodyPr>
          <a:lstStyle/>
          <a:p>
            <a:r>
              <a:rPr kumimoji="1" lang="en-US" altLang="ja-JP" sz="1400" b="1" dirty="0" smtClean="0"/>
              <a:t>[</a:t>
            </a:r>
            <a:r>
              <a:rPr kumimoji="1" lang="ja-JP" altLang="en-US" sz="1400" b="1" dirty="0" smtClean="0"/>
              <a:t>実習内容</a:t>
            </a:r>
            <a:r>
              <a:rPr kumimoji="1" lang="en-US" altLang="ja-JP" sz="1400" b="1" dirty="0" smtClean="0"/>
              <a:t>]</a:t>
            </a:r>
          </a:p>
          <a:p>
            <a:r>
              <a:rPr kumimoji="1" lang="en-US" altLang="ja-JP" sz="1400" b="1" dirty="0" smtClean="0"/>
              <a:t>1.</a:t>
            </a:r>
            <a:r>
              <a:rPr lang="en-US" altLang="ja-JP" sz="1400" b="1" dirty="0" smtClean="0"/>
              <a:t>DEM</a:t>
            </a:r>
            <a:r>
              <a:rPr lang="ja-JP" altLang="en-US" sz="1400" b="1" dirty="0" smtClean="0"/>
              <a:t>データの変換（エコリスの</a:t>
            </a:r>
            <a:r>
              <a:rPr lang="en-US" altLang="ja-JP" sz="1400" b="1" dirty="0" err="1" smtClean="0"/>
              <a:t>demtool</a:t>
            </a:r>
            <a:r>
              <a:rPr lang="ja-JP" altLang="en-US" sz="1400" b="1" dirty="0" smtClean="0"/>
              <a:t>を利用する）</a:t>
            </a:r>
            <a:endParaRPr lang="en-US" altLang="ja-JP" sz="1400" b="1" dirty="0" smtClean="0"/>
          </a:p>
          <a:p>
            <a:r>
              <a:rPr kumimoji="1" lang="en-US" altLang="ja-JP" sz="1400" b="1" dirty="0" smtClean="0"/>
              <a:t>2.DEM</a:t>
            </a:r>
            <a:r>
              <a:rPr kumimoji="1" lang="ja-JP" altLang="en-US" sz="1400" b="1" dirty="0" smtClean="0"/>
              <a:t>データの視覚的分析（傾斜、斜面方位、陰影図、鳥瞰図を表示）</a:t>
            </a:r>
            <a:endParaRPr kumimoji="1" lang="en-US" altLang="ja-JP" sz="1400" b="1" dirty="0" smtClean="0"/>
          </a:p>
          <a:p>
            <a:r>
              <a:rPr lang="en-US" altLang="ja-JP" sz="1400" b="1" dirty="0" smtClean="0"/>
              <a:t>3.</a:t>
            </a:r>
            <a:r>
              <a:rPr lang="ja-JP" altLang="en-US" sz="1400" b="1" dirty="0" smtClean="0"/>
              <a:t>基本的な統計量の</a:t>
            </a:r>
            <a:r>
              <a:rPr lang="ja-JP" altLang="en-US" sz="1400" b="1" dirty="0"/>
              <a:t>確認</a:t>
            </a:r>
            <a:endParaRPr lang="en-US" altLang="ja-JP" sz="1400" b="1" dirty="0" smtClean="0"/>
          </a:p>
          <a:p>
            <a:r>
              <a:rPr kumimoji="1" lang="en-US" altLang="ja-JP" sz="1400" b="1" dirty="0" smtClean="0"/>
              <a:t>4.</a:t>
            </a:r>
            <a:r>
              <a:rPr kumimoji="1" lang="ja-JP" altLang="en-US" sz="1400" b="1" dirty="0" smtClean="0"/>
              <a:t>ベクタの処理とラスタの集計の組み合わせ分析</a:t>
            </a:r>
            <a:endParaRPr kumimoji="1" lang="en-US" altLang="ja-JP" sz="1400" b="1" dirty="0" smtClean="0"/>
          </a:p>
          <a:p>
            <a:r>
              <a:rPr lang="en-US" altLang="ja-JP" sz="1400" b="1" dirty="0" smtClean="0"/>
              <a:t>5</a:t>
            </a:r>
            <a:r>
              <a:rPr lang="en-US" altLang="ja-JP" sz="1400" b="1" dirty="0"/>
              <a:t>.</a:t>
            </a:r>
            <a:r>
              <a:rPr lang="ja-JP" altLang="en-US" sz="1400" b="1" dirty="0" smtClean="0"/>
              <a:t>フィルタリング（ふるい）</a:t>
            </a:r>
            <a:endParaRPr lang="en-US" altLang="ja-JP" sz="1400" b="1" dirty="0" smtClean="0"/>
          </a:p>
          <a:p>
            <a:r>
              <a:rPr lang="en-US" altLang="ja-JP" sz="1400" b="1" dirty="0" smtClean="0"/>
              <a:t>6.</a:t>
            </a:r>
            <a:r>
              <a:rPr lang="ja-JP" altLang="en-US" sz="1400" b="1" dirty="0" smtClean="0"/>
              <a:t>ラスタ演算</a:t>
            </a:r>
            <a:endParaRPr lang="en-US" altLang="ja-JP" sz="1400" b="1" dirty="0" smtClean="0"/>
          </a:p>
          <a:p>
            <a:r>
              <a:rPr lang="en-US" altLang="ja-JP" sz="1400" b="1" dirty="0" smtClean="0"/>
              <a:t>7.</a:t>
            </a:r>
            <a:r>
              <a:rPr lang="ja-JP" altLang="en-US" sz="1400" b="1" dirty="0" smtClean="0"/>
              <a:t>流域解析</a:t>
            </a:r>
            <a:endParaRPr lang="en-US" altLang="ja-JP" sz="1400" b="1" dirty="0" smtClean="0"/>
          </a:p>
          <a:p>
            <a:r>
              <a:rPr lang="en-US" altLang="ja-JP" sz="1400" b="1" dirty="0" smtClean="0"/>
              <a:t>8.</a:t>
            </a:r>
            <a:r>
              <a:rPr lang="ja-JP" altLang="en-US" sz="1400" b="1" dirty="0" smtClean="0"/>
              <a:t>コストパス解析</a:t>
            </a:r>
            <a:endParaRPr lang="en-US" altLang="ja-JP" sz="1400" b="1" dirty="0" smtClean="0"/>
          </a:p>
        </p:txBody>
      </p:sp>
      <p:sp>
        <p:nvSpPr>
          <p:cNvPr id="4" name="テキスト ボックス 3"/>
          <p:cNvSpPr txBox="1"/>
          <p:nvPr/>
        </p:nvSpPr>
        <p:spPr>
          <a:xfrm>
            <a:off x="5192401" y="716384"/>
            <a:ext cx="3951599" cy="1815882"/>
          </a:xfrm>
          <a:prstGeom prst="rect">
            <a:avLst/>
          </a:prstGeom>
          <a:noFill/>
        </p:spPr>
        <p:txBody>
          <a:bodyPr wrap="square" rtlCol="0">
            <a:spAutoFit/>
          </a:bodyPr>
          <a:lstStyle/>
          <a:p>
            <a:r>
              <a:rPr kumimoji="1" lang="en-US" altLang="ja-JP" sz="1400" b="1" dirty="0" smtClean="0"/>
              <a:t>[</a:t>
            </a:r>
            <a:r>
              <a:rPr lang="ja-JP" altLang="en-US" sz="1400" b="1" dirty="0" smtClean="0"/>
              <a:t>利用データ</a:t>
            </a:r>
            <a:r>
              <a:rPr kumimoji="1" lang="en-US" altLang="ja-JP" sz="1400" b="1" dirty="0" smtClean="0"/>
              <a:t>]</a:t>
            </a:r>
          </a:p>
          <a:p>
            <a:endParaRPr lang="en-US" altLang="ja-JP" sz="1400" b="1" dirty="0"/>
          </a:p>
          <a:p>
            <a:r>
              <a:rPr lang="ja-JP" altLang="en-US" sz="1400" b="1" dirty="0" smtClean="0"/>
              <a:t> </a:t>
            </a:r>
            <a:r>
              <a:rPr lang="ja-JP" altLang="en-US" sz="1400" b="1" dirty="0"/>
              <a:t>国土地理院</a:t>
            </a:r>
          </a:p>
          <a:p>
            <a:r>
              <a:rPr lang="ja-JP" altLang="en-US" sz="1400" b="1" dirty="0" smtClean="0"/>
              <a:t>「 基盤</a:t>
            </a:r>
            <a:r>
              <a:rPr lang="ja-JP" altLang="en-US" sz="1400" b="1" dirty="0"/>
              <a:t>地図</a:t>
            </a:r>
            <a:r>
              <a:rPr lang="ja-JP" altLang="en-US" sz="1400" b="1" dirty="0" smtClean="0"/>
              <a:t>情報</a:t>
            </a:r>
            <a:r>
              <a:rPr lang="ja-JP" altLang="en-US" sz="1400" b="1" dirty="0"/>
              <a:t>　数値標高モデル　</a:t>
            </a:r>
            <a:r>
              <a:rPr lang="en-US" altLang="ja-JP" sz="1400" b="1" dirty="0"/>
              <a:t>5</a:t>
            </a:r>
            <a:r>
              <a:rPr lang="ja-JP" altLang="en-US" sz="1400" b="1" dirty="0" err="1"/>
              <a:t>ｍ</a:t>
            </a:r>
            <a:r>
              <a:rPr lang="ja-JP" altLang="en-US" sz="1400" b="1" dirty="0"/>
              <a:t>メッシュ　高松</a:t>
            </a:r>
            <a:r>
              <a:rPr lang="ja-JP" altLang="en-US" sz="1400" b="1" dirty="0" smtClean="0"/>
              <a:t>周辺（</a:t>
            </a:r>
            <a:r>
              <a:rPr lang="en-US" altLang="ja-JP" sz="1400" b="1" dirty="0"/>
              <a:t>513440</a:t>
            </a:r>
            <a:r>
              <a:rPr lang="ja-JP" altLang="en-US" sz="1400" b="1" dirty="0" smtClean="0"/>
              <a:t>）」</a:t>
            </a:r>
            <a:endParaRPr lang="en-US" altLang="ja-JP" sz="1400" b="1" dirty="0" smtClean="0"/>
          </a:p>
          <a:p>
            <a:endParaRPr lang="ja-JP" altLang="en-US" sz="1400" b="1" dirty="0"/>
          </a:p>
          <a:p>
            <a:r>
              <a:rPr lang="ja-JP" altLang="en-US" sz="1400" b="1" dirty="0" smtClean="0"/>
              <a:t> </a:t>
            </a:r>
            <a:r>
              <a:rPr lang="ja-JP" altLang="en-US" sz="1400" b="1" dirty="0"/>
              <a:t>国土交通省国土政策局</a:t>
            </a:r>
            <a:r>
              <a:rPr lang="ja-JP" altLang="en-US" sz="1400" b="1" dirty="0" smtClean="0"/>
              <a:t>「国土</a:t>
            </a:r>
            <a:r>
              <a:rPr lang="ja-JP" altLang="en-US" sz="1400" b="1" dirty="0"/>
              <a:t>数値</a:t>
            </a:r>
            <a:r>
              <a:rPr lang="ja-JP" altLang="en-US" sz="1400" b="1" dirty="0" smtClean="0"/>
              <a:t>情報（香川県</a:t>
            </a:r>
            <a:r>
              <a:rPr lang="ja-JP" altLang="en-US" sz="1400" b="1" dirty="0"/>
              <a:t>　</a:t>
            </a:r>
            <a:r>
              <a:rPr lang="ja-JP" altLang="en-US" sz="1400" b="1" dirty="0" smtClean="0"/>
              <a:t>道路データ</a:t>
            </a:r>
            <a:r>
              <a:rPr lang="ja-JP" altLang="en-US" sz="1400" b="1" dirty="0"/>
              <a:t>）」を加工し、利用</a:t>
            </a:r>
          </a:p>
        </p:txBody>
      </p:sp>
      <p:sp>
        <p:nvSpPr>
          <p:cNvPr id="7" name="テキスト ボックス 6"/>
          <p:cNvSpPr txBox="1"/>
          <p:nvPr/>
        </p:nvSpPr>
        <p:spPr>
          <a:xfrm>
            <a:off x="175273" y="112782"/>
            <a:ext cx="3534942" cy="584775"/>
          </a:xfrm>
          <a:prstGeom prst="rect">
            <a:avLst/>
          </a:prstGeom>
          <a:noFill/>
        </p:spPr>
        <p:txBody>
          <a:bodyPr wrap="none" rtlCol="0">
            <a:spAutoFit/>
          </a:bodyPr>
          <a:lstStyle/>
          <a:p>
            <a:r>
              <a:rPr lang="ja-JP" altLang="en-US" sz="3200" u="sng" dirty="0" smtClean="0">
                <a:solidFill>
                  <a:srgbClr val="0070C0"/>
                </a:solidFill>
              </a:rPr>
              <a:t>ラスタデータ</a:t>
            </a:r>
            <a:r>
              <a:rPr lang="ja-JP" altLang="en-US" sz="3200" u="sng" dirty="0">
                <a:solidFill>
                  <a:srgbClr val="0070C0"/>
                </a:solidFill>
              </a:rPr>
              <a:t>の分析</a:t>
            </a:r>
            <a:endParaRPr kumimoji="1" lang="ja-JP" altLang="en-US" sz="3200" u="sng" dirty="0">
              <a:solidFill>
                <a:srgbClr val="0070C0"/>
              </a:solidFill>
            </a:endParaRPr>
          </a:p>
        </p:txBody>
      </p:sp>
      <p:pic>
        <p:nvPicPr>
          <p:cNvPr id="6" name="図 5"/>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75273" y="1220589"/>
            <a:ext cx="4604809" cy="3539947"/>
          </a:xfrm>
          <a:prstGeom prst="rect">
            <a:avLst/>
          </a:prstGeom>
        </p:spPr>
      </p:pic>
    </p:spTree>
    <p:extLst>
      <p:ext uri="{BB962C8B-B14F-4D97-AF65-F5344CB8AC3E}">
        <p14:creationId xmlns:p14="http://schemas.microsoft.com/office/powerpoint/2010/main" val="1016553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595313" y="800100"/>
            <a:ext cx="5638988" cy="4330884"/>
          </a:xfrm>
          <a:prstGeom prst="rect">
            <a:avLst/>
          </a:prstGeom>
        </p:spPr>
      </p:pic>
      <p:sp>
        <p:nvSpPr>
          <p:cNvPr id="4" name="テキスト ボックス 3"/>
          <p:cNvSpPr txBox="1"/>
          <p:nvPr/>
        </p:nvSpPr>
        <p:spPr>
          <a:xfrm>
            <a:off x="6309598" y="1409962"/>
            <a:ext cx="2834402" cy="1200329"/>
          </a:xfrm>
          <a:prstGeom prst="rect">
            <a:avLst/>
          </a:prstGeom>
          <a:noFill/>
        </p:spPr>
        <p:txBody>
          <a:bodyPr wrap="square" rtlCol="0">
            <a:spAutoFit/>
          </a:bodyPr>
          <a:lstStyle/>
          <a:p>
            <a:r>
              <a:rPr lang="en-US" altLang="ja-JP" sz="1800" b="1" dirty="0" smtClean="0">
                <a:solidFill>
                  <a:srgbClr val="0070C0"/>
                </a:solidFill>
              </a:rPr>
              <a:t>Web(W)</a:t>
            </a:r>
          </a:p>
          <a:p>
            <a:r>
              <a:rPr lang="ja-JP" altLang="en-US" sz="1800" b="1" dirty="0" smtClean="0">
                <a:solidFill>
                  <a:srgbClr val="0070C0"/>
                </a:solidFill>
              </a:rPr>
              <a:t>＞</a:t>
            </a:r>
            <a:r>
              <a:rPr lang="en-US" altLang="ja-JP" sz="1800" b="1" dirty="0" err="1" smtClean="0">
                <a:solidFill>
                  <a:srgbClr val="0070C0"/>
                </a:solidFill>
              </a:rPr>
              <a:t>OpenLayers</a:t>
            </a:r>
            <a:r>
              <a:rPr lang="en-US" altLang="ja-JP" sz="1800" b="1" dirty="0" smtClean="0">
                <a:solidFill>
                  <a:srgbClr val="0070C0"/>
                </a:solidFill>
              </a:rPr>
              <a:t> plugin</a:t>
            </a:r>
          </a:p>
          <a:p>
            <a:r>
              <a:rPr lang="ja-JP" altLang="en-US" sz="1800" b="1" dirty="0" smtClean="0">
                <a:solidFill>
                  <a:srgbClr val="0070C0"/>
                </a:solidFill>
              </a:rPr>
              <a:t>＞</a:t>
            </a:r>
            <a:r>
              <a:rPr lang="en-US" altLang="ja-JP" sz="1800" b="1" dirty="0" err="1" smtClean="0">
                <a:solidFill>
                  <a:srgbClr val="0070C0"/>
                </a:solidFill>
              </a:rPr>
              <a:t>OpenStreetMap</a:t>
            </a:r>
            <a:endParaRPr lang="en-US" altLang="ja-JP" sz="1800" b="1" dirty="0" smtClean="0">
              <a:solidFill>
                <a:srgbClr val="0070C0"/>
              </a:solidFill>
            </a:endParaRPr>
          </a:p>
          <a:p>
            <a:r>
              <a:rPr lang="ja-JP" altLang="en-US" sz="1800" b="1" dirty="0" smtClean="0">
                <a:solidFill>
                  <a:srgbClr val="0070C0"/>
                </a:solidFill>
              </a:rPr>
              <a:t>＞</a:t>
            </a:r>
            <a:r>
              <a:rPr lang="en-US" altLang="ja-JP" sz="1800" b="1" dirty="0" err="1" smtClean="0">
                <a:solidFill>
                  <a:srgbClr val="0070C0"/>
                </a:solidFill>
              </a:rPr>
              <a:t>OpenStreetMap</a:t>
            </a:r>
            <a:endParaRPr lang="en-US" altLang="ja-JP" sz="1800" b="1" dirty="0">
              <a:solidFill>
                <a:srgbClr val="0070C0"/>
              </a:solidFill>
            </a:endParaRPr>
          </a:p>
        </p:txBody>
      </p:sp>
      <p:sp>
        <p:nvSpPr>
          <p:cNvPr id="8" name="正方形/長方形 7"/>
          <p:cNvSpPr/>
          <p:nvPr/>
        </p:nvSpPr>
        <p:spPr>
          <a:xfrm>
            <a:off x="2003540" y="265578"/>
            <a:ext cx="5136919" cy="338554"/>
          </a:xfrm>
          <a:prstGeom prst="rect">
            <a:avLst/>
          </a:prstGeom>
        </p:spPr>
        <p:txBody>
          <a:bodyPr wrap="none">
            <a:spAutoFit/>
          </a:bodyPr>
          <a:lstStyle/>
          <a:p>
            <a:r>
              <a:rPr lang="en-US" altLang="ja-JP" sz="1600" b="1" dirty="0" err="1"/>
              <a:t>OpenLayers</a:t>
            </a:r>
            <a:r>
              <a:rPr lang="en-US" altLang="ja-JP" sz="1600" b="1" dirty="0"/>
              <a:t> </a:t>
            </a:r>
            <a:r>
              <a:rPr lang="en-US" altLang="ja-JP" sz="1600" b="1" dirty="0" smtClean="0"/>
              <a:t>plugin</a:t>
            </a:r>
            <a:r>
              <a:rPr lang="ja-JP" altLang="en-US" sz="1600" b="1" dirty="0" smtClean="0"/>
              <a:t>から、</a:t>
            </a:r>
            <a:r>
              <a:rPr lang="en-US" altLang="ja-JP" sz="1600" b="1" dirty="0" err="1" smtClean="0"/>
              <a:t>OpenStreetMap</a:t>
            </a:r>
            <a:r>
              <a:rPr lang="ja-JP" altLang="en-US" sz="1600" b="1" dirty="0" smtClean="0"/>
              <a:t>を読み込んでおく</a:t>
            </a:r>
            <a:endParaRPr lang="en-US" altLang="ja-JP" sz="1600" b="1" dirty="0"/>
          </a:p>
        </p:txBody>
      </p:sp>
      <p:sp>
        <p:nvSpPr>
          <p:cNvPr id="2" name="正方形/長方形 1"/>
          <p:cNvSpPr/>
          <p:nvPr/>
        </p:nvSpPr>
        <p:spPr>
          <a:xfrm>
            <a:off x="4482445" y="5190497"/>
            <a:ext cx="4572000" cy="524503"/>
          </a:xfrm>
          <a:prstGeom prst="rect">
            <a:avLst/>
          </a:prstGeom>
        </p:spPr>
        <p:txBody>
          <a:bodyPr>
            <a:spAutoFit/>
          </a:bodyPr>
          <a:lstStyle/>
          <a:p>
            <a:r>
              <a:rPr lang="ja-JP" altLang="en-US" dirty="0"/>
              <a:t>※インストールしていない場合は、「プラグインの管理とインストール」からインストールする。</a:t>
            </a:r>
          </a:p>
        </p:txBody>
      </p:sp>
    </p:spTree>
    <p:extLst>
      <p:ext uri="{BB962C8B-B14F-4D97-AF65-F5344CB8AC3E}">
        <p14:creationId xmlns:p14="http://schemas.microsoft.com/office/powerpoint/2010/main" val="32463774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558308" y="305590"/>
            <a:ext cx="5447071" cy="4187436"/>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8247" y="1688691"/>
            <a:ext cx="4639398" cy="3473245"/>
          </a:xfrm>
          <a:prstGeom prst="rect">
            <a:avLst/>
          </a:prstGeom>
        </p:spPr>
      </p:pic>
      <p:cxnSp>
        <p:nvCxnSpPr>
          <p:cNvPr id="9" name="直線矢印コネクタ 8"/>
          <p:cNvCxnSpPr/>
          <p:nvPr/>
        </p:nvCxnSpPr>
        <p:spPr>
          <a:xfrm>
            <a:off x="3864990" y="744140"/>
            <a:ext cx="910210" cy="12878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117642" y="5268300"/>
            <a:ext cx="8910003" cy="338554"/>
          </a:xfrm>
          <a:prstGeom prst="rect">
            <a:avLst/>
          </a:prstGeom>
          <a:noFill/>
        </p:spPr>
        <p:txBody>
          <a:bodyPr wrap="none" rtlCol="0">
            <a:spAutoFit/>
          </a:bodyPr>
          <a:lstStyle/>
          <a:p>
            <a:r>
              <a:rPr kumimoji="1" lang="en-US" altLang="ja-JP" sz="1600" b="1" dirty="0" smtClean="0"/>
              <a:t>DEM layer </a:t>
            </a:r>
            <a:r>
              <a:rPr kumimoji="1" lang="ja-JP" altLang="en-US" sz="1600" b="1" dirty="0" smtClean="0"/>
              <a:t>に</a:t>
            </a:r>
            <a:r>
              <a:rPr kumimoji="1" lang="en-US" altLang="ja-JP" sz="1600" b="1" dirty="0" smtClean="0"/>
              <a:t>DEM</a:t>
            </a:r>
            <a:r>
              <a:rPr kumimoji="1" lang="ja-JP" altLang="en-US" sz="1600" b="1" dirty="0" smtClean="0"/>
              <a:t>を選択し、</a:t>
            </a:r>
            <a:r>
              <a:rPr kumimoji="1" lang="en-US" altLang="ja-JP" sz="1600" b="1" dirty="0" smtClean="0"/>
              <a:t>Display type</a:t>
            </a:r>
            <a:r>
              <a:rPr kumimoji="1" lang="ja-JP" altLang="en-US" sz="1600" b="1" dirty="0" smtClean="0"/>
              <a:t>の</a:t>
            </a:r>
            <a:r>
              <a:rPr kumimoji="1" lang="en-US" altLang="ja-JP" sz="1600" b="1" dirty="0" smtClean="0"/>
              <a:t>Map canvas image </a:t>
            </a:r>
            <a:r>
              <a:rPr kumimoji="1" lang="ja-JP" altLang="en-US" sz="1600" b="1" dirty="0" smtClean="0"/>
              <a:t>にチェックをいれ、「</a:t>
            </a:r>
            <a:r>
              <a:rPr kumimoji="1" lang="en-US" altLang="ja-JP" sz="1600" b="1" dirty="0" smtClean="0"/>
              <a:t>Run</a:t>
            </a:r>
            <a:r>
              <a:rPr kumimoji="1" lang="ja-JP" altLang="en-US" sz="1600" b="1" dirty="0" smtClean="0"/>
              <a:t>」をクリックする</a:t>
            </a:r>
            <a:endParaRPr kumimoji="1" lang="ja-JP" altLang="en-US" sz="1600" b="1" dirty="0"/>
          </a:p>
        </p:txBody>
      </p:sp>
    </p:spTree>
    <p:extLst>
      <p:ext uri="{BB962C8B-B14F-4D97-AF65-F5344CB8AC3E}">
        <p14:creationId xmlns:p14="http://schemas.microsoft.com/office/powerpoint/2010/main" val="10380062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752600" y="565468"/>
            <a:ext cx="5867400" cy="4693920"/>
          </a:xfrm>
          <a:prstGeom prst="rect">
            <a:avLst/>
          </a:prstGeom>
        </p:spPr>
      </p:pic>
      <p:sp>
        <p:nvSpPr>
          <p:cNvPr id="2" name="テキスト ボックス 1"/>
          <p:cNvSpPr txBox="1"/>
          <p:nvPr/>
        </p:nvSpPr>
        <p:spPr>
          <a:xfrm>
            <a:off x="2576101" y="102450"/>
            <a:ext cx="3991798" cy="338554"/>
          </a:xfrm>
          <a:prstGeom prst="rect">
            <a:avLst/>
          </a:prstGeom>
          <a:noFill/>
        </p:spPr>
        <p:txBody>
          <a:bodyPr wrap="none" rtlCol="0">
            <a:spAutoFit/>
          </a:bodyPr>
          <a:lstStyle/>
          <a:p>
            <a:r>
              <a:rPr kumimoji="1" lang="ja-JP" altLang="en-US" sz="1600" b="1" dirty="0" smtClean="0"/>
              <a:t>ブラウザが立ち上がり、鳥瞰図が表示される</a:t>
            </a:r>
            <a:endParaRPr kumimoji="1" lang="ja-JP" altLang="en-US" sz="1600" b="1" dirty="0"/>
          </a:p>
        </p:txBody>
      </p:sp>
    </p:spTree>
    <p:extLst>
      <p:ext uri="{BB962C8B-B14F-4D97-AF65-F5344CB8AC3E}">
        <p14:creationId xmlns:p14="http://schemas.microsoft.com/office/powerpoint/2010/main" val="28522738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362075" y="218123"/>
            <a:ext cx="6419850" cy="5135880"/>
          </a:xfrm>
          <a:prstGeom prst="rect">
            <a:avLst/>
          </a:prstGeom>
        </p:spPr>
      </p:pic>
      <p:sp>
        <p:nvSpPr>
          <p:cNvPr id="2" name="テキスト ボックス 1"/>
          <p:cNvSpPr txBox="1"/>
          <p:nvPr/>
        </p:nvSpPr>
        <p:spPr>
          <a:xfrm>
            <a:off x="1251219" y="5406582"/>
            <a:ext cx="6641562" cy="308418"/>
          </a:xfrm>
          <a:prstGeom prst="rect">
            <a:avLst/>
          </a:prstGeom>
          <a:noFill/>
        </p:spPr>
        <p:txBody>
          <a:bodyPr wrap="none" rtlCol="0">
            <a:spAutoFit/>
          </a:bodyPr>
          <a:lstStyle/>
          <a:p>
            <a:r>
              <a:rPr kumimoji="1" lang="ja-JP" altLang="en-US" dirty="0" smtClean="0"/>
              <a:t>国土地理院の国土情報画像を読み込むこともできる。（タイルレイヤプラグインを利用）</a:t>
            </a:r>
            <a:endParaRPr kumimoji="1" lang="ja-JP" altLang="en-US" dirty="0"/>
          </a:p>
        </p:txBody>
      </p:sp>
    </p:spTree>
    <p:extLst>
      <p:ext uri="{BB962C8B-B14F-4D97-AF65-F5344CB8AC3E}">
        <p14:creationId xmlns:p14="http://schemas.microsoft.com/office/powerpoint/2010/main" val="3676287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917" y="669469"/>
            <a:ext cx="4114800" cy="4702629"/>
          </a:xfrm>
          <a:prstGeom prst="rect">
            <a:avLst/>
          </a:prstGeom>
        </p:spPr>
      </p:pic>
      <p:pic>
        <p:nvPicPr>
          <p:cNvPr id="9" name="図 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572000" y="2055810"/>
            <a:ext cx="4421717" cy="3316288"/>
          </a:xfrm>
          <a:prstGeom prst="rect">
            <a:avLst/>
          </a:prstGeom>
        </p:spPr>
      </p:pic>
      <p:sp>
        <p:nvSpPr>
          <p:cNvPr id="2" name="テキスト ボックス 1"/>
          <p:cNvSpPr txBox="1"/>
          <p:nvPr/>
        </p:nvSpPr>
        <p:spPr>
          <a:xfrm>
            <a:off x="1857154" y="218878"/>
            <a:ext cx="5429692" cy="338554"/>
          </a:xfrm>
          <a:prstGeom prst="rect">
            <a:avLst/>
          </a:prstGeom>
          <a:noFill/>
        </p:spPr>
        <p:txBody>
          <a:bodyPr wrap="none" rtlCol="0">
            <a:spAutoFit/>
          </a:bodyPr>
          <a:lstStyle/>
          <a:p>
            <a:r>
              <a:rPr lang="en-US" altLang="ja-JP" sz="1600" b="1" dirty="0" smtClean="0"/>
              <a:t>GRASS</a:t>
            </a:r>
            <a:r>
              <a:rPr lang="ja-JP" altLang="en-US" sz="1600" b="1" dirty="0" smtClean="0"/>
              <a:t>で</a:t>
            </a:r>
            <a:r>
              <a:rPr lang="en-US" altLang="ja-JP" sz="1600" b="1" dirty="0" smtClean="0"/>
              <a:t>DEM</a:t>
            </a:r>
            <a:r>
              <a:rPr lang="ja-JP" altLang="en-US" sz="1600" b="1" dirty="0" smtClean="0"/>
              <a:t>を読み込み表示を</a:t>
            </a:r>
            <a:r>
              <a:rPr lang="en-US" altLang="ja-JP" sz="1600" b="1" dirty="0" smtClean="0"/>
              <a:t>3D</a:t>
            </a:r>
            <a:r>
              <a:rPr lang="ja-JP" altLang="en-US" sz="1600" b="1" dirty="0" smtClean="0"/>
              <a:t>にすると立体表現がされる</a:t>
            </a:r>
            <a:endParaRPr kumimoji="1" lang="ja-JP" altLang="en-US" sz="1600" b="1" dirty="0"/>
          </a:p>
        </p:txBody>
      </p:sp>
      <p:sp>
        <p:nvSpPr>
          <p:cNvPr id="3" name="正方形/長方形 2"/>
          <p:cNvSpPr/>
          <p:nvPr/>
        </p:nvSpPr>
        <p:spPr>
          <a:xfrm>
            <a:off x="7943850" y="2257425"/>
            <a:ext cx="638175" cy="1238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873980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sz="3600" b="1" u="none" dirty="0" smtClean="0">
                <a:solidFill>
                  <a:srgbClr val="0070C0"/>
                </a:solidFill>
              </a:rPr>
              <a:t>3.</a:t>
            </a:r>
            <a:r>
              <a:rPr lang="ja-JP" altLang="en-US" sz="3600" b="1" u="none" dirty="0" smtClean="0">
                <a:solidFill>
                  <a:srgbClr val="0070C0"/>
                </a:solidFill>
              </a:rPr>
              <a:t>基本的</a:t>
            </a:r>
            <a:r>
              <a:rPr lang="ja-JP" altLang="en-US" sz="3600" b="1" u="none" dirty="0">
                <a:solidFill>
                  <a:srgbClr val="0070C0"/>
                </a:solidFill>
              </a:rPr>
              <a:t>な統計量の確認</a:t>
            </a:r>
            <a:endParaRPr kumimoji="1" lang="ja-JP" altLang="en-US" u="none" dirty="0">
              <a:solidFill>
                <a:srgbClr val="0070C0"/>
              </a:solidFill>
            </a:endParaRPr>
          </a:p>
        </p:txBody>
      </p:sp>
      <p:pic>
        <p:nvPicPr>
          <p:cNvPr id="7" name="図 6"/>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552450" y="801096"/>
            <a:ext cx="5486400" cy="4112808"/>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8985" y="1551579"/>
            <a:ext cx="3152936" cy="3429000"/>
          </a:xfrm>
          <a:prstGeom prst="rect">
            <a:avLst/>
          </a:prstGeom>
        </p:spPr>
      </p:pic>
      <p:cxnSp>
        <p:nvCxnSpPr>
          <p:cNvPr id="9" name="直線矢印コネクタ 8"/>
          <p:cNvCxnSpPr/>
          <p:nvPr/>
        </p:nvCxnSpPr>
        <p:spPr>
          <a:xfrm>
            <a:off x="3798095" y="1916524"/>
            <a:ext cx="2240755" cy="6742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正方形/長方形 3"/>
          <p:cNvSpPr/>
          <p:nvPr/>
        </p:nvSpPr>
        <p:spPr>
          <a:xfrm>
            <a:off x="6038850" y="2590800"/>
            <a:ext cx="2476500" cy="1238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057906" y="5249626"/>
            <a:ext cx="5961888" cy="338554"/>
          </a:xfrm>
          <a:prstGeom prst="rect">
            <a:avLst/>
          </a:prstGeom>
          <a:noFill/>
        </p:spPr>
        <p:txBody>
          <a:bodyPr wrap="none" rtlCol="0">
            <a:spAutoFit/>
          </a:bodyPr>
          <a:lstStyle/>
          <a:p>
            <a:r>
              <a:rPr kumimoji="1" lang="ja-JP" altLang="en-US" sz="1600" b="1" dirty="0" smtClean="0"/>
              <a:t>最低標高、最高標高、平均標高、標高の標準偏差　が確認できる。</a:t>
            </a:r>
            <a:endParaRPr kumimoji="1" lang="ja-JP" altLang="en-US" sz="1600" b="1" dirty="0"/>
          </a:p>
        </p:txBody>
      </p:sp>
      <p:sp>
        <p:nvSpPr>
          <p:cNvPr id="11" name="テキスト ボックス 10"/>
          <p:cNvSpPr txBox="1"/>
          <p:nvPr/>
        </p:nvSpPr>
        <p:spPr>
          <a:xfrm>
            <a:off x="6157198" y="448393"/>
            <a:ext cx="2834402" cy="923330"/>
          </a:xfrm>
          <a:prstGeom prst="rect">
            <a:avLst/>
          </a:prstGeom>
          <a:noFill/>
        </p:spPr>
        <p:txBody>
          <a:bodyPr wrap="square" rtlCol="0">
            <a:spAutoFit/>
          </a:bodyPr>
          <a:lstStyle/>
          <a:p>
            <a:r>
              <a:rPr lang="ja-JP" altLang="en-US" sz="1800" b="1" dirty="0" smtClean="0">
                <a:solidFill>
                  <a:srgbClr val="0070C0"/>
                </a:solidFill>
              </a:rPr>
              <a:t>ラスタ</a:t>
            </a:r>
            <a:endParaRPr lang="en-US" altLang="ja-JP" sz="1800" b="1" dirty="0" smtClean="0">
              <a:solidFill>
                <a:srgbClr val="0070C0"/>
              </a:solidFill>
            </a:endParaRPr>
          </a:p>
          <a:p>
            <a:r>
              <a:rPr lang="ja-JP" altLang="en-US" sz="1800" b="1" dirty="0" smtClean="0">
                <a:solidFill>
                  <a:srgbClr val="0070C0"/>
                </a:solidFill>
              </a:rPr>
              <a:t>＞その他</a:t>
            </a:r>
            <a:endParaRPr lang="en-US" altLang="ja-JP" sz="1800" b="1" dirty="0" smtClean="0">
              <a:solidFill>
                <a:srgbClr val="0070C0"/>
              </a:solidFill>
            </a:endParaRPr>
          </a:p>
          <a:p>
            <a:r>
              <a:rPr lang="ja-JP" altLang="en-US" sz="1800" b="1" dirty="0" smtClean="0">
                <a:solidFill>
                  <a:srgbClr val="0070C0"/>
                </a:solidFill>
              </a:rPr>
              <a:t>＞情報</a:t>
            </a:r>
            <a:endParaRPr lang="en-US" altLang="ja-JP" sz="1800" b="1" dirty="0" smtClean="0">
              <a:solidFill>
                <a:srgbClr val="0070C0"/>
              </a:solidFill>
            </a:endParaRPr>
          </a:p>
        </p:txBody>
      </p:sp>
    </p:spTree>
    <p:extLst>
      <p:ext uri="{BB962C8B-B14F-4D97-AF65-F5344CB8AC3E}">
        <p14:creationId xmlns:p14="http://schemas.microsoft.com/office/powerpoint/2010/main" val="26996142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724025" y="663045"/>
            <a:ext cx="6010275" cy="4847540"/>
          </a:xfrm>
          <a:prstGeom prst="rect">
            <a:avLst/>
          </a:prstGeom>
        </p:spPr>
      </p:pic>
      <p:sp>
        <p:nvSpPr>
          <p:cNvPr id="5" name="正方形/長方形 4"/>
          <p:cNvSpPr/>
          <p:nvPr/>
        </p:nvSpPr>
        <p:spPr>
          <a:xfrm>
            <a:off x="3291040" y="236414"/>
            <a:ext cx="2561920" cy="338554"/>
          </a:xfrm>
          <a:prstGeom prst="rect">
            <a:avLst/>
          </a:prstGeom>
        </p:spPr>
        <p:txBody>
          <a:bodyPr wrap="none">
            <a:spAutoFit/>
          </a:bodyPr>
          <a:lstStyle/>
          <a:p>
            <a:r>
              <a:rPr lang="ja-JP" altLang="en-US" sz="1600" b="1" dirty="0"/>
              <a:t>プロパティからも確認できる</a:t>
            </a:r>
          </a:p>
        </p:txBody>
      </p:sp>
      <p:sp>
        <p:nvSpPr>
          <p:cNvPr id="6" name="正方形/長方形 5"/>
          <p:cNvSpPr/>
          <p:nvPr/>
        </p:nvSpPr>
        <p:spPr>
          <a:xfrm>
            <a:off x="2752725" y="3743325"/>
            <a:ext cx="4686300" cy="609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9522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1475" y="157691"/>
            <a:ext cx="8574562" cy="505354"/>
          </a:xfrm>
        </p:spPr>
        <p:txBody>
          <a:bodyPr>
            <a:noAutofit/>
          </a:bodyPr>
          <a:lstStyle/>
          <a:p>
            <a:r>
              <a:rPr lang="en-US" altLang="ja-JP" sz="3200" b="1" u="none" dirty="0">
                <a:solidFill>
                  <a:srgbClr val="0070C0"/>
                </a:solidFill>
              </a:rPr>
              <a:t>4.</a:t>
            </a:r>
            <a:r>
              <a:rPr lang="ja-JP" altLang="en-US" sz="3200" b="1" u="none" dirty="0">
                <a:solidFill>
                  <a:srgbClr val="0070C0"/>
                </a:solidFill>
              </a:rPr>
              <a:t>ベクタの処理とラスタの集計の組み合わせ分析</a:t>
            </a:r>
            <a:endParaRPr lang="en-US" altLang="ja-JP" sz="3200" b="1" u="none" dirty="0">
              <a:solidFill>
                <a:srgbClr val="0070C0"/>
              </a:solidFill>
            </a:endParaRPr>
          </a:p>
        </p:txBody>
      </p:sp>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804987" y="1018950"/>
            <a:ext cx="5534025" cy="4254282"/>
          </a:xfrm>
          <a:prstGeom prst="rect">
            <a:avLst/>
          </a:prstGeom>
        </p:spPr>
      </p:pic>
      <p:sp>
        <p:nvSpPr>
          <p:cNvPr id="4" name="テキスト ボックス 3"/>
          <p:cNvSpPr txBox="1"/>
          <p:nvPr/>
        </p:nvSpPr>
        <p:spPr>
          <a:xfrm>
            <a:off x="1109352" y="5376446"/>
            <a:ext cx="6925294" cy="338554"/>
          </a:xfrm>
          <a:prstGeom prst="rect">
            <a:avLst/>
          </a:prstGeom>
          <a:noFill/>
        </p:spPr>
        <p:txBody>
          <a:bodyPr wrap="none" rtlCol="0">
            <a:spAutoFit/>
          </a:bodyPr>
          <a:lstStyle/>
          <a:p>
            <a:r>
              <a:rPr kumimoji="1" lang="ja-JP" altLang="en-US" sz="1600" dirty="0" smtClean="0"/>
              <a:t>国土数値情報から香川県のデータをダウンロードし、</a:t>
            </a:r>
            <a:r>
              <a:rPr kumimoji="1" lang="en-US" altLang="ja-JP" sz="1600" dirty="0" smtClean="0"/>
              <a:t>50m</a:t>
            </a:r>
            <a:r>
              <a:rPr kumimoji="1" lang="ja-JP" altLang="en-US" sz="1600" dirty="0" smtClean="0"/>
              <a:t>のバッファを作成する</a:t>
            </a:r>
            <a:endParaRPr kumimoji="1" lang="ja-JP" altLang="en-US" sz="1600" dirty="0"/>
          </a:p>
        </p:txBody>
      </p:sp>
      <p:sp>
        <p:nvSpPr>
          <p:cNvPr id="6" name="正方形/長方形 5"/>
          <p:cNvSpPr/>
          <p:nvPr/>
        </p:nvSpPr>
        <p:spPr>
          <a:xfrm>
            <a:off x="3185205" y="680396"/>
            <a:ext cx="2945037" cy="338554"/>
          </a:xfrm>
          <a:prstGeom prst="rect">
            <a:avLst/>
          </a:prstGeom>
        </p:spPr>
        <p:txBody>
          <a:bodyPr wrap="none">
            <a:spAutoFit/>
          </a:bodyPr>
          <a:lstStyle/>
          <a:p>
            <a:r>
              <a:rPr lang="ja-JP" altLang="en-US" sz="1600" dirty="0"/>
              <a:t>道路と周辺の標高値を計算する</a:t>
            </a:r>
          </a:p>
        </p:txBody>
      </p:sp>
    </p:spTree>
    <p:extLst>
      <p:ext uri="{BB962C8B-B14F-4D97-AF65-F5344CB8AC3E}">
        <p14:creationId xmlns:p14="http://schemas.microsoft.com/office/powerpoint/2010/main" val="4134815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82299" y="457199"/>
            <a:ext cx="6032049" cy="4542257"/>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8900" y="1374417"/>
            <a:ext cx="2438400" cy="3467100"/>
          </a:xfrm>
          <a:prstGeom prst="rect">
            <a:avLst/>
          </a:prstGeom>
        </p:spPr>
      </p:pic>
      <p:sp>
        <p:nvSpPr>
          <p:cNvPr id="5" name="テキスト ボックス 4"/>
          <p:cNvSpPr txBox="1"/>
          <p:nvPr/>
        </p:nvSpPr>
        <p:spPr>
          <a:xfrm>
            <a:off x="6309598" y="389951"/>
            <a:ext cx="2834402" cy="923330"/>
          </a:xfrm>
          <a:prstGeom prst="rect">
            <a:avLst/>
          </a:prstGeom>
          <a:noFill/>
        </p:spPr>
        <p:txBody>
          <a:bodyPr wrap="square" rtlCol="0">
            <a:spAutoFit/>
          </a:bodyPr>
          <a:lstStyle/>
          <a:p>
            <a:r>
              <a:rPr lang="ja-JP" altLang="en-US" sz="1800" b="1" dirty="0" smtClean="0">
                <a:solidFill>
                  <a:srgbClr val="0070C0"/>
                </a:solidFill>
              </a:rPr>
              <a:t>ラスタ</a:t>
            </a:r>
            <a:endParaRPr lang="en-US" altLang="ja-JP" sz="1800" b="1" dirty="0" smtClean="0">
              <a:solidFill>
                <a:srgbClr val="0070C0"/>
              </a:solidFill>
            </a:endParaRPr>
          </a:p>
          <a:p>
            <a:r>
              <a:rPr lang="ja-JP" altLang="en-US" sz="1800" b="1" dirty="0" smtClean="0">
                <a:solidFill>
                  <a:srgbClr val="0070C0"/>
                </a:solidFill>
              </a:rPr>
              <a:t>＞地域統計（Ｚ）</a:t>
            </a:r>
            <a:endParaRPr lang="en-US" altLang="ja-JP" sz="1800" b="1" dirty="0" smtClean="0">
              <a:solidFill>
                <a:srgbClr val="0070C0"/>
              </a:solidFill>
            </a:endParaRPr>
          </a:p>
          <a:p>
            <a:r>
              <a:rPr lang="ja-JP" altLang="en-US" sz="1800" b="1" dirty="0" smtClean="0">
                <a:solidFill>
                  <a:srgbClr val="0070C0"/>
                </a:solidFill>
              </a:rPr>
              <a:t>＞</a:t>
            </a:r>
            <a:r>
              <a:rPr lang="ja-JP" altLang="en-US" sz="1800" b="1" dirty="0">
                <a:solidFill>
                  <a:srgbClr val="0070C0"/>
                </a:solidFill>
              </a:rPr>
              <a:t>地域統計（Ｚ）</a:t>
            </a:r>
            <a:endParaRPr lang="en-US" altLang="ja-JP" sz="1800" b="1" dirty="0" smtClean="0">
              <a:solidFill>
                <a:srgbClr val="0070C0"/>
              </a:solidFill>
            </a:endParaRPr>
          </a:p>
        </p:txBody>
      </p:sp>
      <p:cxnSp>
        <p:nvCxnSpPr>
          <p:cNvPr id="6" name="直線矢印コネクタ 5"/>
          <p:cNvCxnSpPr/>
          <p:nvPr/>
        </p:nvCxnSpPr>
        <p:spPr>
          <a:xfrm>
            <a:off x="3388520" y="1070691"/>
            <a:ext cx="3174205" cy="7295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820812" y="5199865"/>
            <a:ext cx="7502375" cy="338554"/>
          </a:xfrm>
          <a:prstGeom prst="rect">
            <a:avLst/>
          </a:prstGeom>
          <a:noFill/>
        </p:spPr>
        <p:txBody>
          <a:bodyPr wrap="none" rtlCol="0">
            <a:spAutoFit/>
          </a:bodyPr>
          <a:lstStyle/>
          <a:p>
            <a:r>
              <a:rPr kumimoji="1" lang="ja-JP" altLang="en-US" sz="1600" b="1" dirty="0" smtClean="0"/>
              <a:t>地域統計を計算する各ライン</a:t>
            </a:r>
            <a:r>
              <a:rPr lang="ja-JP" altLang="en-US" sz="1600" b="1" dirty="0"/>
              <a:t>周辺</a:t>
            </a:r>
            <a:r>
              <a:rPr lang="ja-JP" altLang="en-US" sz="1600" b="1" dirty="0" smtClean="0"/>
              <a:t>の最大標高、最小標高、平均標高などを計算する。</a:t>
            </a:r>
            <a:endParaRPr kumimoji="1" lang="ja-JP" altLang="en-US" sz="1600" b="1" dirty="0"/>
          </a:p>
        </p:txBody>
      </p:sp>
    </p:spTree>
    <p:extLst>
      <p:ext uri="{BB962C8B-B14F-4D97-AF65-F5344CB8AC3E}">
        <p14:creationId xmlns:p14="http://schemas.microsoft.com/office/powerpoint/2010/main" val="910238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776" y="939936"/>
            <a:ext cx="7491413" cy="4568485"/>
          </a:xfrm>
          <a:prstGeom prst="rect">
            <a:avLst/>
          </a:prstGeom>
        </p:spPr>
      </p:pic>
      <p:sp>
        <p:nvSpPr>
          <p:cNvPr id="4" name="テキスト ボックス 3"/>
          <p:cNvSpPr txBox="1"/>
          <p:nvPr/>
        </p:nvSpPr>
        <p:spPr>
          <a:xfrm>
            <a:off x="1010250" y="356975"/>
            <a:ext cx="7122463" cy="338554"/>
          </a:xfrm>
          <a:prstGeom prst="rect">
            <a:avLst/>
          </a:prstGeom>
          <a:noFill/>
        </p:spPr>
        <p:txBody>
          <a:bodyPr wrap="none" rtlCol="0">
            <a:spAutoFit/>
          </a:bodyPr>
          <a:lstStyle/>
          <a:p>
            <a:r>
              <a:rPr lang="ja-JP" altLang="en-US" sz="1600" b="1" dirty="0" smtClean="0"/>
              <a:t>属性テーブルを開き、最大標高、最小標高、平均標高など計算結果を確認する。</a:t>
            </a:r>
            <a:endParaRPr kumimoji="1" lang="ja-JP" altLang="en-US" sz="1600" b="1" dirty="0"/>
          </a:p>
        </p:txBody>
      </p:sp>
      <p:sp>
        <p:nvSpPr>
          <p:cNvPr id="5" name="正方形/長方形 4"/>
          <p:cNvSpPr/>
          <p:nvPr/>
        </p:nvSpPr>
        <p:spPr>
          <a:xfrm>
            <a:off x="4086226" y="1428750"/>
            <a:ext cx="3714750" cy="152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85690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24732" y="3556000"/>
            <a:ext cx="4376573" cy="1128092"/>
          </a:xfrm>
          <a:prstGeom prst="rect">
            <a:avLst/>
          </a:prstGeom>
        </p:spPr>
      </p:pic>
      <p:pic>
        <p:nvPicPr>
          <p:cNvPr id="19" name="図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4604" y="2714161"/>
            <a:ext cx="2619375" cy="1819275"/>
          </a:xfrm>
          <a:prstGeom prst="rect">
            <a:avLst/>
          </a:prstGeom>
        </p:spPr>
      </p:pic>
      <p:pic>
        <p:nvPicPr>
          <p:cNvPr id="18" name="図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632" y="877685"/>
            <a:ext cx="3847420" cy="1652702"/>
          </a:xfrm>
          <a:prstGeom prst="rect">
            <a:avLst/>
          </a:prstGeom>
        </p:spPr>
      </p:pic>
      <p:cxnSp>
        <p:nvCxnSpPr>
          <p:cNvPr id="5" name="直線矢印コネクタ 4"/>
          <p:cNvCxnSpPr/>
          <p:nvPr/>
        </p:nvCxnSpPr>
        <p:spPr>
          <a:xfrm flipV="1">
            <a:off x="3771900" y="2530387"/>
            <a:ext cx="908732" cy="18415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a:off x="6893606" y="2293435"/>
            <a:ext cx="0" cy="16022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3027183" y="4717429"/>
            <a:ext cx="5789085" cy="830997"/>
          </a:xfrm>
          <a:prstGeom prst="rect">
            <a:avLst/>
          </a:prstGeom>
          <a:noFill/>
        </p:spPr>
        <p:txBody>
          <a:bodyPr wrap="none" rtlCol="0">
            <a:spAutoFit/>
          </a:bodyPr>
          <a:lstStyle/>
          <a:p>
            <a:r>
              <a:rPr kumimoji="1" lang="ja-JP" altLang="en-US" sz="1600" b="1" dirty="0" smtClean="0"/>
              <a:t>ダウンロードした</a:t>
            </a:r>
            <a:r>
              <a:rPr kumimoji="1" lang="en-US" altLang="ja-JP" sz="1600" b="1" dirty="0" smtClean="0"/>
              <a:t>demtool.zip</a:t>
            </a:r>
            <a:r>
              <a:rPr kumimoji="1" lang="ja-JP" altLang="en-US" sz="1600" b="1" dirty="0" smtClean="0"/>
              <a:t>を解凍し、</a:t>
            </a:r>
            <a:r>
              <a:rPr lang="ja-JP" altLang="en-US" sz="1600" b="1" dirty="0" smtClean="0"/>
              <a:t>変換結合</a:t>
            </a:r>
            <a:r>
              <a:rPr lang="en-US" altLang="ja-JP" sz="1600" b="1" dirty="0" smtClean="0"/>
              <a:t>.</a:t>
            </a:r>
            <a:r>
              <a:rPr lang="en-US" altLang="ja-JP" sz="1600" b="1" dirty="0" err="1" smtClean="0"/>
              <a:t>vbs</a:t>
            </a:r>
            <a:r>
              <a:rPr lang="ja-JP" altLang="en-US" sz="1600" b="1" dirty="0" smtClean="0"/>
              <a:t>を実行する。</a:t>
            </a:r>
            <a:endParaRPr lang="en-US" altLang="ja-JP" sz="1600" b="1" dirty="0" smtClean="0"/>
          </a:p>
          <a:p>
            <a:r>
              <a:rPr kumimoji="1" lang="ja-JP" altLang="en-US" sz="1600" b="1" dirty="0" smtClean="0"/>
              <a:t>投影法を選択し、緯度経度を選択する。</a:t>
            </a:r>
            <a:endParaRPr kumimoji="1" lang="en-US" altLang="ja-JP" sz="1600" b="1" dirty="0" smtClean="0"/>
          </a:p>
          <a:p>
            <a:r>
              <a:rPr lang="ja-JP" altLang="en-US" sz="1600" b="1" dirty="0" smtClean="0"/>
              <a:t>陰影</a:t>
            </a:r>
            <a:r>
              <a:rPr lang="ja-JP" altLang="en-US" sz="1600" b="1" dirty="0"/>
              <a:t>図</a:t>
            </a:r>
            <a:r>
              <a:rPr lang="ja-JP" altLang="en-US" sz="1600" b="1" dirty="0" smtClean="0"/>
              <a:t>の</a:t>
            </a:r>
            <a:r>
              <a:rPr lang="ja-JP" altLang="en-US" sz="1600" b="1" dirty="0"/>
              <a:t>作成</a:t>
            </a:r>
            <a:r>
              <a:rPr lang="ja-JP" altLang="en-US" sz="1600" b="1" dirty="0" smtClean="0"/>
              <a:t>が必要な場合は、</a:t>
            </a:r>
            <a:r>
              <a:rPr lang="ja-JP" altLang="en-US" sz="1600" b="1" dirty="0"/>
              <a:t>「</a:t>
            </a:r>
            <a:r>
              <a:rPr lang="ja-JP" altLang="en-US" sz="1600" b="1" dirty="0" smtClean="0"/>
              <a:t>はい」をクリックする。</a:t>
            </a:r>
            <a:endParaRPr kumimoji="1" lang="ja-JP" altLang="en-US" sz="1600" b="1" dirty="0"/>
          </a:p>
        </p:txBody>
      </p:sp>
      <p:sp>
        <p:nvSpPr>
          <p:cNvPr id="10" name="正方形/長方形 9"/>
          <p:cNvSpPr/>
          <p:nvPr/>
        </p:nvSpPr>
        <p:spPr>
          <a:xfrm>
            <a:off x="357160" y="1909852"/>
            <a:ext cx="3696525" cy="308418"/>
          </a:xfrm>
          <a:prstGeom prst="rect">
            <a:avLst/>
          </a:prstGeom>
        </p:spPr>
        <p:txBody>
          <a:bodyPr wrap="none">
            <a:spAutoFit/>
          </a:bodyPr>
          <a:lstStyle/>
          <a:p>
            <a:r>
              <a:rPr lang="ja-JP" altLang="en-US" dirty="0">
                <a:hlinkClick r:id="rId5"/>
              </a:rPr>
              <a:t>http://www.ecoris.co.jp/contents/demtool.</a:t>
            </a:r>
            <a:r>
              <a:rPr lang="ja-JP" altLang="en-US" dirty="0" smtClean="0">
                <a:hlinkClick r:id="rId5"/>
              </a:rPr>
              <a:t>html</a:t>
            </a:r>
            <a:endParaRPr lang="en-US" altLang="ja-JP" dirty="0" smtClean="0"/>
          </a:p>
        </p:txBody>
      </p:sp>
      <p:sp>
        <p:nvSpPr>
          <p:cNvPr id="11" name="タイトル 2"/>
          <p:cNvSpPr txBox="1">
            <a:spLocks/>
          </p:cNvSpPr>
          <p:nvPr/>
        </p:nvSpPr>
        <p:spPr>
          <a:xfrm>
            <a:off x="278492" y="188546"/>
            <a:ext cx="3182281" cy="480131"/>
          </a:xfrm>
          <a:prstGeom prst="rect">
            <a:avLst/>
          </a:prstGeom>
          <a:noFill/>
        </p:spPr>
        <p:txBody>
          <a:bodyPr vert="horz" wrap="none" lIns="91440" tIns="45720" rIns="91440" bIns="45720" rtlCol="0" anchor="ctr">
            <a:spAutoFit/>
          </a:bodyPr>
          <a:lstStyle>
            <a:lvl1pPr algn="l" defTabSz="685800" rtl="0" eaLnBrk="1" latinLnBrk="0" hangingPunct="1">
              <a:lnSpc>
                <a:spcPct val="90000"/>
              </a:lnSpc>
              <a:spcBef>
                <a:spcPct val="0"/>
              </a:spcBef>
              <a:buNone/>
              <a:defRPr kumimoji="1" sz="3300" u="sng" kern="1200">
                <a:solidFill>
                  <a:schemeClr val="tx1"/>
                </a:solidFill>
                <a:latin typeface="+mj-lt"/>
                <a:ea typeface="+mj-ea"/>
                <a:cs typeface="+mj-cs"/>
              </a:defRPr>
            </a:lvl1pPr>
          </a:lstStyle>
          <a:p>
            <a:r>
              <a:rPr lang="en-US" altLang="ja-JP" sz="2800" b="1" u="none" dirty="0" smtClean="0">
                <a:solidFill>
                  <a:srgbClr val="0070C0"/>
                </a:solidFill>
              </a:rPr>
              <a:t>1.DEM</a:t>
            </a:r>
            <a:r>
              <a:rPr lang="ja-JP" altLang="en-US" sz="2800" b="1" u="none" dirty="0" smtClean="0">
                <a:solidFill>
                  <a:srgbClr val="0070C0"/>
                </a:solidFill>
              </a:rPr>
              <a:t>データの変換</a:t>
            </a:r>
            <a:endParaRPr lang="ja-JP" altLang="en-US" sz="2800" u="none" dirty="0">
              <a:solidFill>
                <a:srgbClr val="0070C0"/>
              </a:solidFill>
            </a:endParaRPr>
          </a:p>
        </p:txBody>
      </p:sp>
      <p:sp>
        <p:nvSpPr>
          <p:cNvPr id="12" name="正方形/長方形 11"/>
          <p:cNvSpPr/>
          <p:nvPr/>
        </p:nvSpPr>
        <p:spPr>
          <a:xfrm>
            <a:off x="206875" y="1082364"/>
            <a:ext cx="4180568" cy="584775"/>
          </a:xfrm>
          <a:prstGeom prst="rect">
            <a:avLst/>
          </a:prstGeom>
        </p:spPr>
        <p:txBody>
          <a:bodyPr wrap="square">
            <a:spAutoFit/>
          </a:bodyPr>
          <a:lstStyle/>
          <a:p>
            <a:r>
              <a:rPr lang="ja-JP" altLang="en-US" sz="1600" dirty="0" smtClean="0"/>
              <a:t>株式会社エコリスのＨＰから、「標高</a:t>
            </a:r>
            <a:r>
              <a:rPr lang="en-US" altLang="ja-JP" sz="1600" dirty="0" smtClean="0"/>
              <a:t>DEM</a:t>
            </a:r>
            <a:r>
              <a:rPr lang="ja-JP" altLang="en-US" sz="1600" dirty="0" smtClean="0"/>
              <a:t>データ変換ツール」を</a:t>
            </a:r>
            <a:r>
              <a:rPr lang="ja-JP" altLang="en-US" sz="1600" dirty="0"/>
              <a:t>ダウンロードする</a:t>
            </a:r>
            <a:endParaRPr lang="ja-JP" altLang="en-US" dirty="0"/>
          </a:p>
        </p:txBody>
      </p:sp>
    </p:spTree>
    <p:extLst>
      <p:ext uri="{BB962C8B-B14F-4D97-AF65-F5344CB8AC3E}">
        <p14:creationId xmlns:p14="http://schemas.microsoft.com/office/powerpoint/2010/main" val="684860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371600" y="717568"/>
            <a:ext cx="6400800" cy="4854539"/>
          </a:xfrm>
          <a:prstGeom prst="rect">
            <a:avLst/>
          </a:prstGeom>
        </p:spPr>
      </p:pic>
      <p:sp>
        <p:nvSpPr>
          <p:cNvPr id="5" name="テキスト ボックス 4"/>
          <p:cNvSpPr txBox="1"/>
          <p:nvPr/>
        </p:nvSpPr>
        <p:spPr>
          <a:xfrm>
            <a:off x="2493546" y="295341"/>
            <a:ext cx="4554452" cy="338554"/>
          </a:xfrm>
          <a:prstGeom prst="rect">
            <a:avLst/>
          </a:prstGeom>
          <a:noFill/>
        </p:spPr>
        <p:txBody>
          <a:bodyPr wrap="none" rtlCol="0">
            <a:spAutoFit/>
          </a:bodyPr>
          <a:lstStyle/>
          <a:p>
            <a:r>
              <a:rPr lang="ja-JP" altLang="en-US" sz="1600" b="1" dirty="0" smtClean="0"/>
              <a:t>属性テーブルから選択し、地図で位置を確認する。</a:t>
            </a:r>
            <a:endParaRPr kumimoji="1" lang="ja-JP" altLang="en-US" sz="1600" b="1" dirty="0"/>
          </a:p>
        </p:txBody>
      </p:sp>
    </p:spTree>
    <p:extLst>
      <p:ext uri="{BB962C8B-B14F-4D97-AF65-F5344CB8AC3E}">
        <p14:creationId xmlns:p14="http://schemas.microsoft.com/office/powerpoint/2010/main" val="3774259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371475" y="826805"/>
            <a:ext cx="5809328" cy="4472643"/>
          </a:xfrm>
          <a:prstGeom prst="rect">
            <a:avLst/>
          </a:prstGeom>
        </p:spPr>
      </p:pic>
      <p:sp>
        <p:nvSpPr>
          <p:cNvPr id="2" name="タイトル 1"/>
          <p:cNvSpPr>
            <a:spLocks noGrp="1"/>
          </p:cNvSpPr>
          <p:nvPr>
            <p:ph type="title"/>
          </p:nvPr>
        </p:nvSpPr>
        <p:spPr/>
        <p:txBody>
          <a:bodyPr>
            <a:noAutofit/>
          </a:bodyPr>
          <a:lstStyle/>
          <a:p>
            <a:r>
              <a:rPr kumimoji="1" lang="ja-JP" altLang="en-US" sz="3200" b="1" u="none" dirty="0" smtClean="0">
                <a:solidFill>
                  <a:srgbClr val="0070C0"/>
                </a:solidFill>
              </a:rPr>
              <a:t>フィルタリング（ふるい）</a:t>
            </a:r>
            <a:endParaRPr kumimoji="1" lang="ja-JP" altLang="en-US" sz="3200" b="1" u="none" dirty="0">
              <a:solidFill>
                <a:srgbClr val="0070C0"/>
              </a:solidFill>
            </a:endParaRP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9250" y="2060948"/>
            <a:ext cx="3409950" cy="3238500"/>
          </a:xfrm>
          <a:prstGeom prst="rect">
            <a:avLst/>
          </a:prstGeom>
        </p:spPr>
      </p:pic>
      <p:sp>
        <p:nvSpPr>
          <p:cNvPr id="4" name="テキスト ボックス 3"/>
          <p:cNvSpPr txBox="1"/>
          <p:nvPr/>
        </p:nvSpPr>
        <p:spPr>
          <a:xfrm>
            <a:off x="1135001" y="5406582"/>
            <a:ext cx="6893234" cy="307777"/>
          </a:xfrm>
          <a:prstGeom prst="rect">
            <a:avLst/>
          </a:prstGeom>
          <a:noFill/>
        </p:spPr>
        <p:txBody>
          <a:bodyPr wrap="none" rtlCol="0">
            <a:spAutoFit/>
          </a:bodyPr>
          <a:lstStyle/>
          <a:p>
            <a:r>
              <a:rPr lang="ja-JP" altLang="en-US" sz="1400" b="1" dirty="0" smtClean="0"/>
              <a:t>入力ファイルと出力ファイルを指定し、ピクセルの連結値を選択して、「</a:t>
            </a:r>
            <a:r>
              <a:rPr lang="en-US" altLang="ja-JP" sz="1400" b="1" dirty="0" smtClean="0"/>
              <a:t>OK</a:t>
            </a:r>
            <a:r>
              <a:rPr lang="ja-JP" altLang="en-US" sz="1400" b="1" dirty="0" smtClean="0"/>
              <a:t>」をクリックする。</a:t>
            </a:r>
            <a:endParaRPr kumimoji="1" lang="ja-JP" altLang="en-US" sz="1400" b="1" dirty="0"/>
          </a:p>
        </p:txBody>
      </p:sp>
      <p:cxnSp>
        <p:nvCxnSpPr>
          <p:cNvPr id="7" name="直線矢印コネクタ 6"/>
          <p:cNvCxnSpPr/>
          <p:nvPr/>
        </p:nvCxnSpPr>
        <p:spPr>
          <a:xfrm>
            <a:off x="3721895" y="1842729"/>
            <a:ext cx="1859755" cy="4364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6309598" y="881264"/>
            <a:ext cx="2834402" cy="923330"/>
          </a:xfrm>
          <a:prstGeom prst="rect">
            <a:avLst/>
          </a:prstGeom>
          <a:noFill/>
        </p:spPr>
        <p:txBody>
          <a:bodyPr wrap="square" rtlCol="0">
            <a:spAutoFit/>
          </a:bodyPr>
          <a:lstStyle/>
          <a:p>
            <a:r>
              <a:rPr lang="ja-JP" altLang="en-US" sz="1800" b="1" dirty="0" smtClean="0">
                <a:solidFill>
                  <a:srgbClr val="0070C0"/>
                </a:solidFill>
              </a:rPr>
              <a:t>ラスタ</a:t>
            </a:r>
            <a:endParaRPr lang="en-US" altLang="ja-JP" sz="1800" b="1" dirty="0" smtClean="0">
              <a:solidFill>
                <a:srgbClr val="0070C0"/>
              </a:solidFill>
            </a:endParaRPr>
          </a:p>
          <a:p>
            <a:r>
              <a:rPr lang="ja-JP" altLang="en-US" sz="1800" b="1" dirty="0" smtClean="0">
                <a:solidFill>
                  <a:srgbClr val="0070C0"/>
                </a:solidFill>
              </a:rPr>
              <a:t>＞解析</a:t>
            </a:r>
            <a:endParaRPr lang="en-US" altLang="ja-JP" sz="1800" b="1" dirty="0" smtClean="0">
              <a:solidFill>
                <a:srgbClr val="0070C0"/>
              </a:solidFill>
            </a:endParaRPr>
          </a:p>
          <a:p>
            <a:r>
              <a:rPr lang="ja-JP" altLang="en-US" sz="1800" b="1" dirty="0" smtClean="0">
                <a:solidFill>
                  <a:srgbClr val="0070C0"/>
                </a:solidFill>
              </a:rPr>
              <a:t>＞ふるい</a:t>
            </a:r>
            <a:endParaRPr lang="en-US" altLang="ja-JP" sz="1800" b="1" dirty="0" smtClean="0">
              <a:solidFill>
                <a:srgbClr val="0070C0"/>
              </a:solidFill>
            </a:endParaRPr>
          </a:p>
        </p:txBody>
      </p:sp>
    </p:spTree>
    <p:extLst>
      <p:ext uri="{BB962C8B-B14F-4D97-AF65-F5344CB8AC3E}">
        <p14:creationId xmlns:p14="http://schemas.microsoft.com/office/powerpoint/2010/main" val="249948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t="2028"/>
          <a:stretch/>
        </p:blipFill>
        <p:spPr>
          <a:xfrm>
            <a:off x="379865" y="800100"/>
            <a:ext cx="5737225" cy="4321062"/>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090279" y="2028826"/>
            <a:ext cx="3671965" cy="2961594"/>
          </a:xfrm>
          <a:prstGeom prst="rect">
            <a:avLst/>
          </a:prstGeom>
        </p:spPr>
      </p:pic>
      <p:sp>
        <p:nvSpPr>
          <p:cNvPr id="2" name="テキスト ボックス 1"/>
          <p:cNvSpPr txBox="1"/>
          <p:nvPr/>
        </p:nvSpPr>
        <p:spPr>
          <a:xfrm>
            <a:off x="2378237" y="360940"/>
            <a:ext cx="4398961" cy="338554"/>
          </a:xfrm>
          <a:prstGeom prst="rect">
            <a:avLst/>
          </a:prstGeom>
          <a:noFill/>
        </p:spPr>
        <p:txBody>
          <a:bodyPr wrap="none" rtlCol="0">
            <a:spAutoFit/>
          </a:bodyPr>
          <a:lstStyle/>
          <a:p>
            <a:r>
              <a:rPr kumimoji="1" lang="ja-JP" altLang="en-US" sz="1600" dirty="0" smtClean="0"/>
              <a:t>プロパティから、値が変わっていることを確認する</a:t>
            </a:r>
            <a:endParaRPr kumimoji="1" lang="ja-JP" altLang="en-US" sz="1600" dirty="0"/>
          </a:p>
        </p:txBody>
      </p:sp>
    </p:spTree>
    <p:extLst>
      <p:ext uri="{BB962C8B-B14F-4D97-AF65-F5344CB8AC3E}">
        <p14:creationId xmlns:p14="http://schemas.microsoft.com/office/powerpoint/2010/main" val="5024973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4857750" y="1152525"/>
            <a:ext cx="4014437" cy="3019424"/>
          </a:xfrm>
          <a:prstGeom prst="rect">
            <a:avLst/>
          </a:prstGeom>
        </p:spPr>
      </p:pic>
      <p:pic>
        <p:nvPicPr>
          <p:cNvPr id="4" name="図 3"/>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86088" y="1152525"/>
            <a:ext cx="4128737" cy="3107292"/>
          </a:xfrm>
          <a:prstGeom prst="rect">
            <a:avLst/>
          </a:prstGeom>
        </p:spPr>
      </p:pic>
      <p:sp>
        <p:nvSpPr>
          <p:cNvPr id="5" name="テキスト ボックス 4"/>
          <p:cNvSpPr txBox="1"/>
          <p:nvPr/>
        </p:nvSpPr>
        <p:spPr>
          <a:xfrm>
            <a:off x="1546973" y="579464"/>
            <a:ext cx="1109599" cy="338554"/>
          </a:xfrm>
          <a:prstGeom prst="rect">
            <a:avLst/>
          </a:prstGeom>
          <a:noFill/>
        </p:spPr>
        <p:txBody>
          <a:bodyPr wrap="none" rtlCol="0">
            <a:spAutoFit/>
          </a:bodyPr>
          <a:lstStyle/>
          <a:p>
            <a:r>
              <a:rPr kumimoji="1" lang="ja-JP" altLang="en-US" sz="1600" b="1" dirty="0" smtClean="0"/>
              <a:t>ふるいなし</a:t>
            </a:r>
            <a:endParaRPr kumimoji="1" lang="ja-JP" altLang="en-US" sz="1600" b="1" dirty="0"/>
          </a:p>
        </p:txBody>
      </p:sp>
      <p:sp>
        <p:nvSpPr>
          <p:cNvPr id="6" name="テキスト ボックス 5"/>
          <p:cNvSpPr txBox="1"/>
          <p:nvPr/>
        </p:nvSpPr>
        <p:spPr>
          <a:xfrm>
            <a:off x="6308565" y="579464"/>
            <a:ext cx="1112805" cy="338554"/>
          </a:xfrm>
          <a:prstGeom prst="rect">
            <a:avLst/>
          </a:prstGeom>
          <a:noFill/>
        </p:spPr>
        <p:txBody>
          <a:bodyPr wrap="none" rtlCol="0">
            <a:spAutoFit/>
          </a:bodyPr>
          <a:lstStyle/>
          <a:p>
            <a:r>
              <a:rPr kumimoji="1" lang="ja-JP" altLang="en-US" sz="1600" b="1" dirty="0" smtClean="0"/>
              <a:t>ふるいあり</a:t>
            </a:r>
            <a:endParaRPr kumimoji="1" lang="ja-JP" altLang="en-US" sz="1600" b="1" dirty="0"/>
          </a:p>
        </p:txBody>
      </p:sp>
      <p:sp>
        <p:nvSpPr>
          <p:cNvPr id="7" name="テキスト ボックス 6"/>
          <p:cNvSpPr txBox="1"/>
          <p:nvPr/>
        </p:nvSpPr>
        <p:spPr>
          <a:xfrm>
            <a:off x="3373595" y="4435643"/>
            <a:ext cx="2557110" cy="338554"/>
          </a:xfrm>
          <a:prstGeom prst="rect">
            <a:avLst/>
          </a:prstGeom>
          <a:noFill/>
        </p:spPr>
        <p:txBody>
          <a:bodyPr wrap="none" rtlCol="0">
            <a:spAutoFit/>
          </a:bodyPr>
          <a:lstStyle/>
          <a:p>
            <a:r>
              <a:rPr lang="ja-JP" altLang="en-US" sz="1600" b="1" dirty="0" smtClean="0"/>
              <a:t>数値の表示が</a:t>
            </a:r>
            <a:r>
              <a:rPr kumimoji="1" lang="ja-JP" altLang="en-US" sz="1600" b="1" dirty="0" smtClean="0"/>
              <a:t>変化している</a:t>
            </a:r>
            <a:endParaRPr kumimoji="1" lang="ja-JP" altLang="en-US" sz="1600" b="1" dirty="0"/>
          </a:p>
        </p:txBody>
      </p:sp>
      <p:sp>
        <p:nvSpPr>
          <p:cNvPr id="8" name="テキスト ボックス 7"/>
          <p:cNvSpPr txBox="1"/>
          <p:nvPr/>
        </p:nvSpPr>
        <p:spPr>
          <a:xfrm>
            <a:off x="1546973" y="5376446"/>
            <a:ext cx="6210354" cy="338554"/>
          </a:xfrm>
          <a:prstGeom prst="rect">
            <a:avLst/>
          </a:prstGeom>
          <a:noFill/>
        </p:spPr>
        <p:txBody>
          <a:bodyPr wrap="none" rtlCol="0">
            <a:spAutoFit/>
          </a:bodyPr>
          <a:lstStyle/>
          <a:p>
            <a:r>
              <a:rPr kumimoji="1" lang="en-US" altLang="ja-JP" sz="1600" b="1" dirty="0" smtClean="0"/>
              <a:t>※</a:t>
            </a:r>
            <a:r>
              <a:rPr kumimoji="1" lang="ja-JP" altLang="en-US" sz="1600" b="1" dirty="0" smtClean="0"/>
              <a:t>プロパティの一般情報から、セル数の変化がないことを確認しておく</a:t>
            </a:r>
            <a:endParaRPr kumimoji="1" lang="ja-JP" altLang="en-US" sz="1600" b="1" dirty="0"/>
          </a:p>
        </p:txBody>
      </p:sp>
    </p:spTree>
    <p:extLst>
      <p:ext uri="{BB962C8B-B14F-4D97-AF65-F5344CB8AC3E}">
        <p14:creationId xmlns:p14="http://schemas.microsoft.com/office/powerpoint/2010/main" val="32644933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kumimoji="1" lang="ja-JP" altLang="en-US" sz="3200" b="1" u="none" dirty="0" smtClean="0">
                <a:solidFill>
                  <a:srgbClr val="0070C0"/>
                </a:solidFill>
              </a:rPr>
              <a:t>ラスタ演算</a:t>
            </a:r>
            <a:endParaRPr kumimoji="1" lang="ja-JP" altLang="en-US" sz="3200" b="1" u="none" dirty="0">
              <a:solidFill>
                <a:srgbClr val="0070C0"/>
              </a:solidFill>
            </a:endParaRPr>
          </a:p>
        </p:txBody>
      </p:sp>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371475" y="799723"/>
            <a:ext cx="5988767" cy="4614128"/>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621133" y="2424238"/>
            <a:ext cx="3237246" cy="2928937"/>
          </a:xfrm>
          <a:prstGeom prst="rect">
            <a:avLst/>
          </a:prstGeom>
        </p:spPr>
      </p:pic>
      <p:sp>
        <p:nvSpPr>
          <p:cNvPr id="5" name="テキスト ボックス 4"/>
          <p:cNvSpPr txBox="1"/>
          <p:nvPr/>
        </p:nvSpPr>
        <p:spPr>
          <a:xfrm>
            <a:off x="6360242" y="1180654"/>
            <a:ext cx="2834402" cy="923330"/>
          </a:xfrm>
          <a:prstGeom prst="rect">
            <a:avLst/>
          </a:prstGeom>
          <a:noFill/>
        </p:spPr>
        <p:txBody>
          <a:bodyPr wrap="square" rtlCol="0">
            <a:spAutoFit/>
          </a:bodyPr>
          <a:lstStyle/>
          <a:p>
            <a:r>
              <a:rPr lang="ja-JP" altLang="en-US" sz="1800" b="1" dirty="0" smtClean="0">
                <a:solidFill>
                  <a:srgbClr val="0070C0"/>
                </a:solidFill>
              </a:rPr>
              <a:t>ラスタ</a:t>
            </a:r>
            <a:endParaRPr lang="en-US" altLang="ja-JP" sz="1800" b="1" dirty="0" smtClean="0">
              <a:solidFill>
                <a:srgbClr val="0070C0"/>
              </a:solidFill>
            </a:endParaRPr>
          </a:p>
          <a:p>
            <a:r>
              <a:rPr lang="ja-JP" altLang="en-US" sz="1800" b="1" dirty="0" smtClean="0">
                <a:solidFill>
                  <a:srgbClr val="0070C0"/>
                </a:solidFill>
              </a:rPr>
              <a:t>＞ラスタ計算機</a:t>
            </a:r>
            <a:endParaRPr lang="en-US" altLang="ja-JP" sz="1800" b="1" dirty="0" smtClean="0">
              <a:solidFill>
                <a:srgbClr val="0070C0"/>
              </a:solidFill>
            </a:endParaRPr>
          </a:p>
          <a:p>
            <a:endParaRPr lang="en-US" altLang="ja-JP" sz="1800" b="1" dirty="0" smtClean="0">
              <a:solidFill>
                <a:srgbClr val="0070C0"/>
              </a:solidFill>
            </a:endParaRPr>
          </a:p>
        </p:txBody>
      </p:sp>
      <p:sp>
        <p:nvSpPr>
          <p:cNvPr id="6" name="テキスト ボックス 5"/>
          <p:cNvSpPr txBox="1"/>
          <p:nvPr/>
        </p:nvSpPr>
        <p:spPr>
          <a:xfrm>
            <a:off x="4999347" y="268757"/>
            <a:ext cx="3281668" cy="308418"/>
          </a:xfrm>
          <a:prstGeom prst="rect">
            <a:avLst/>
          </a:prstGeom>
          <a:noFill/>
        </p:spPr>
        <p:txBody>
          <a:bodyPr wrap="none" rtlCol="0">
            <a:spAutoFit/>
          </a:bodyPr>
          <a:lstStyle/>
          <a:p>
            <a:r>
              <a:rPr lang="en-US" altLang="ja-JP" dirty="0" smtClean="0"/>
              <a:t>※</a:t>
            </a:r>
            <a:r>
              <a:rPr lang="ja-JP" altLang="en-US" dirty="0" smtClean="0"/>
              <a:t>　</a:t>
            </a:r>
            <a:r>
              <a:rPr lang="en-US" altLang="ja-JP" dirty="0" smtClean="0"/>
              <a:t>DEM</a:t>
            </a:r>
            <a:r>
              <a:rPr lang="ja-JP" altLang="en-US" dirty="0" smtClean="0"/>
              <a:t>と傾斜区分図を読み込んでおく。</a:t>
            </a:r>
            <a:endParaRPr kumimoji="1" lang="ja-JP" altLang="en-US" dirty="0"/>
          </a:p>
        </p:txBody>
      </p:sp>
      <p:sp>
        <p:nvSpPr>
          <p:cNvPr id="7" name="正方形/長方形 6"/>
          <p:cNvSpPr/>
          <p:nvPr/>
        </p:nvSpPr>
        <p:spPr>
          <a:xfrm>
            <a:off x="7058025" y="2580112"/>
            <a:ext cx="1704975" cy="3119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517" y="5404701"/>
            <a:ext cx="4469493" cy="338554"/>
          </a:xfrm>
          <a:prstGeom prst="rect">
            <a:avLst/>
          </a:prstGeom>
          <a:noFill/>
        </p:spPr>
        <p:txBody>
          <a:bodyPr wrap="none" rtlCol="0">
            <a:spAutoFit/>
          </a:bodyPr>
          <a:lstStyle/>
          <a:p>
            <a:r>
              <a:rPr lang="ja-JP" altLang="en-US" sz="1600" b="1" dirty="0" smtClean="0"/>
              <a:t>計算</a:t>
            </a:r>
            <a:r>
              <a:rPr lang="ja-JP" altLang="en-US" sz="1600" b="1" dirty="0"/>
              <a:t>結果</a:t>
            </a:r>
            <a:r>
              <a:rPr lang="ja-JP" altLang="en-US" sz="1600" b="1" dirty="0" smtClean="0"/>
              <a:t>を出力するための新規</a:t>
            </a:r>
            <a:r>
              <a:rPr lang="ja-JP" altLang="en-US" sz="1600" b="1" dirty="0"/>
              <a:t>ラスタを作成する</a:t>
            </a:r>
            <a:endParaRPr kumimoji="1" lang="ja-JP" altLang="en-US" sz="1600" b="1" dirty="0"/>
          </a:p>
        </p:txBody>
      </p:sp>
      <p:cxnSp>
        <p:nvCxnSpPr>
          <p:cNvPr id="11" name="直線矢印コネクタ 10"/>
          <p:cNvCxnSpPr/>
          <p:nvPr/>
        </p:nvCxnSpPr>
        <p:spPr>
          <a:xfrm>
            <a:off x="3007520" y="1042629"/>
            <a:ext cx="2613613" cy="13816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3401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30253" y="899651"/>
            <a:ext cx="5093590" cy="3915697"/>
          </a:xfrm>
          <a:prstGeom prst="rect">
            <a:avLst/>
          </a:prstGeom>
        </p:spPr>
      </p:pic>
      <p:pic>
        <p:nvPicPr>
          <p:cNvPr id="3" name="図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22896" y="1520944"/>
            <a:ext cx="3535907" cy="3199154"/>
          </a:xfrm>
          <a:prstGeom prst="rect">
            <a:avLst/>
          </a:prstGeom>
        </p:spPr>
      </p:pic>
      <p:sp>
        <p:nvSpPr>
          <p:cNvPr id="2" name="テキスト ボックス 1"/>
          <p:cNvSpPr txBox="1"/>
          <p:nvPr/>
        </p:nvSpPr>
        <p:spPr>
          <a:xfrm>
            <a:off x="308820" y="419100"/>
            <a:ext cx="3860352" cy="338554"/>
          </a:xfrm>
          <a:prstGeom prst="rect">
            <a:avLst/>
          </a:prstGeom>
          <a:noFill/>
        </p:spPr>
        <p:txBody>
          <a:bodyPr wrap="none" rtlCol="0">
            <a:spAutoFit/>
          </a:bodyPr>
          <a:lstStyle/>
          <a:p>
            <a:r>
              <a:rPr kumimoji="1" lang="en-US" altLang="ja-JP" sz="1600" dirty="0" smtClean="0"/>
              <a:t>DEM</a:t>
            </a:r>
            <a:r>
              <a:rPr kumimoji="1" lang="ja-JP" altLang="en-US" sz="1600" dirty="0" smtClean="0"/>
              <a:t>から標高</a:t>
            </a:r>
            <a:r>
              <a:rPr kumimoji="1" lang="en-US" altLang="ja-JP" sz="1600" dirty="0" smtClean="0"/>
              <a:t>150</a:t>
            </a:r>
            <a:r>
              <a:rPr kumimoji="1" lang="ja-JP" altLang="en-US" sz="1600" dirty="0" err="1" smtClean="0"/>
              <a:t>ｍ</a:t>
            </a:r>
            <a:r>
              <a:rPr kumimoji="1" lang="ja-JP" altLang="en-US" sz="1600" dirty="0" smtClean="0"/>
              <a:t>以上の地域を抽出する</a:t>
            </a:r>
            <a:endParaRPr kumimoji="1" lang="ja-JP" altLang="en-US" sz="1600" dirty="0"/>
          </a:p>
        </p:txBody>
      </p:sp>
    </p:spTree>
    <p:extLst>
      <p:ext uri="{BB962C8B-B14F-4D97-AF65-F5344CB8AC3E}">
        <p14:creationId xmlns:p14="http://schemas.microsoft.com/office/powerpoint/2010/main" val="2095516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2569" y="885825"/>
            <a:ext cx="5129561" cy="3943350"/>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59672" y="885825"/>
            <a:ext cx="3521588" cy="3186199"/>
          </a:xfrm>
          <a:prstGeom prst="rect">
            <a:avLst/>
          </a:prstGeom>
        </p:spPr>
      </p:pic>
      <p:sp>
        <p:nvSpPr>
          <p:cNvPr id="5" name="テキスト ボックス 4"/>
          <p:cNvSpPr txBox="1"/>
          <p:nvPr/>
        </p:nvSpPr>
        <p:spPr>
          <a:xfrm>
            <a:off x="159672" y="476250"/>
            <a:ext cx="5432898" cy="338554"/>
          </a:xfrm>
          <a:prstGeom prst="rect">
            <a:avLst/>
          </a:prstGeom>
          <a:noFill/>
        </p:spPr>
        <p:txBody>
          <a:bodyPr wrap="none" rtlCol="0">
            <a:spAutoFit/>
          </a:bodyPr>
          <a:lstStyle/>
          <a:p>
            <a:r>
              <a:rPr kumimoji="1" lang="en-US" altLang="ja-JP" sz="1600" dirty="0" smtClean="0"/>
              <a:t>DEM</a:t>
            </a:r>
            <a:r>
              <a:rPr kumimoji="1" lang="ja-JP" altLang="en-US" sz="1600" dirty="0" smtClean="0"/>
              <a:t>から標高</a:t>
            </a:r>
            <a:r>
              <a:rPr kumimoji="1" lang="en-US" altLang="ja-JP" sz="1600" dirty="0" smtClean="0"/>
              <a:t>150</a:t>
            </a:r>
            <a:r>
              <a:rPr lang="en-US" altLang="ja-JP" sz="1600" dirty="0"/>
              <a:t>m</a:t>
            </a:r>
            <a:r>
              <a:rPr kumimoji="1" lang="ja-JP" altLang="en-US" sz="1600" dirty="0" smtClean="0"/>
              <a:t>以上で傾斜が</a:t>
            </a:r>
            <a:r>
              <a:rPr kumimoji="1" lang="en-US" altLang="ja-JP" sz="1600" dirty="0" smtClean="0"/>
              <a:t>10</a:t>
            </a:r>
            <a:r>
              <a:rPr lang="ja-JP" altLang="en-US" sz="1600" dirty="0"/>
              <a:t>度</a:t>
            </a:r>
            <a:r>
              <a:rPr kumimoji="1" lang="ja-JP" altLang="en-US" sz="1600" dirty="0" smtClean="0"/>
              <a:t>以下の地域を抽出する</a:t>
            </a:r>
            <a:endParaRPr kumimoji="1" lang="ja-JP" altLang="en-US" sz="1600" dirty="0"/>
          </a:p>
        </p:txBody>
      </p:sp>
    </p:spTree>
    <p:extLst>
      <p:ext uri="{BB962C8B-B14F-4D97-AF65-F5344CB8AC3E}">
        <p14:creationId xmlns:p14="http://schemas.microsoft.com/office/powerpoint/2010/main" val="19353450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b="1" u="none" dirty="0" smtClean="0">
                <a:solidFill>
                  <a:srgbClr val="0070C0"/>
                </a:solidFill>
              </a:rPr>
              <a:t>流域</a:t>
            </a:r>
            <a:r>
              <a:rPr lang="ja-JP" altLang="en-US" b="1" u="none" dirty="0">
                <a:solidFill>
                  <a:srgbClr val="0070C0"/>
                </a:solidFill>
              </a:rPr>
              <a:t>解析</a:t>
            </a:r>
            <a:endParaRPr kumimoji="1" lang="ja-JP" altLang="en-US" b="1" u="none" dirty="0">
              <a:solidFill>
                <a:srgbClr val="0070C0"/>
              </a:solidFill>
            </a:endParaRPr>
          </a:p>
        </p:txBody>
      </p:sp>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660293" y="1056588"/>
            <a:ext cx="5823414" cy="4476750"/>
          </a:xfrm>
          <a:prstGeom prst="rect">
            <a:avLst/>
          </a:prstGeom>
        </p:spPr>
      </p:pic>
      <p:sp>
        <p:nvSpPr>
          <p:cNvPr id="4" name="テキスト ボックス 3"/>
          <p:cNvSpPr txBox="1"/>
          <p:nvPr/>
        </p:nvSpPr>
        <p:spPr>
          <a:xfrm>
            <a:off x="2243478" y="652046"/>
            <a:ext cx="4657044" cy="338554"/>
          </a:xfrm>
          <a:prstGeom prst="rect">
            <a:avLst/>
          </a:prstGeom>
          <a:noFill/>
        </p:spPr>
        <p:txBody>
          <a:bodyPr wrap="none" rtlCol="0">
            <a:spAutoFit/>
          </a:bodyPr>
          <a:lstStyle/>
          <a:p>
            <a:r>
              <a:rPr kumimoji="1" lang="en-US" altLang="ja-JP" sz="1600" dirty="0" smtClean="0"/>
              <a:t>GRASS</a:t>
            </a:r>
            <a:r>
              <a:rPr kumimoji="1" lang="ja-JP" altLang="en-US" sz="1600" dirty="0" smtClean="0"/>
              <a:t>のプラグンインを利用して、ラスタ解析を行う。</a:t>
            </a:r>
            <a:endParaRPr kumimoji="1" lang="en-US" altLang="ja-JP" sz="1600" dirty="0" smtClean="0"/>
          </a:p>
        </p:txBody>
      </p:sp>
    </p:spTree>
    <p:extLst>
      <p:ext uri="{BB962C8B-B14F-4D97-AF65-F5344CB8AC3E}">
        <p14:creationId xmlns:p14="http://schemas.microsoft.com/office/powerpoint/2010/main" val="20735935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84176" y="804069"/>
            <a:ext cx="1952625" cy="2307988"/>
          </a:xfrm>
          <a:prstGeom prst="rect">
            <a:avLst/>
          </a:prstGeom>
        </p:spPr>
      </p:pic>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6735" y="804069"/>
            <a:ext cx="1952625" cy="2307988"/>
          </a:xfrm>
          <a:prstGeom prst="rect">
            <a:avLst/>
          </a:prstGeom>
        </p:spPr>
      </p:pic>
      <p:pic>
        <p:nvPicPr>
          <p:cNvPr id="5" name="図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669294" y="804069"/>
            <a:ext cx="1952625" cy="2307988"/>
          </a:xfrm>
          <a:prstGeom prst="rect">
            <a:avLst/>
          </a:prstGeom>
        </p:spPr>
      </p:pic>
      <p:pic>
        <p:nvPicPr>
          <p:cNvPr id="6" name="図 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811853" y="804069"/>
            <a:ext cx="1952626" cy="2307989"/>
          </a:xfrm>
          <a:prstGeom prst="rect">
            <a:avLst/>
          </a:prstGeom>
        </p:spPr>
      </p:pic>
      <p:pic>
        <p:nvPicPr>
          <p:cNvPr id="7" name="図 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84176" y="3316944"/>
            <a:ext cx="2028825" cy="2398056"/>
          </a:xfrm>
          <a:prstGeom prst="rect">
            <a:avLst/>
          </a:prstGeom>
        </p:spPr>
      </p:pic>
      <p:pic>
        <p:nvPicPr>
          <p:cNvPr id="8" name="図 7"/>
          <p:cNvPicPr>
            <a:picLocks noChangeAspect="1"/>
          </p:cNvPicPr>
          <p:nvPr/>
        </p:nvPicPr>
        <p:blipFill rotWithShape="1">
          <a:blip r:embed="rId7" cstate="screen">
            <a:extLst>
              <a:ext uri="{28A0092B-C50C-407E-A947-70E740481C1C}">
                <a14:useLocalDpi xmlns:a14="http://schemas.microsoft.com/office/drawing/2010/main" val="0"/>
              </a:ext>
            </a:extLst>
          </a:blip>
          <a:srcRect/>
          <a:stretch/>
        </p:blipFill>
        <p:spPr>
          <a:xfrm>
            <a:off x="2968516" y="3903475"/>
            <a:ext cx="4533900" cy="1491693"/>
          </a:xfrm>
          <a:prstGeom prst="rect">
            <a:avLst/>
          </a:prstGeom>
        </p:spPr>
      </p:pic>
      <p:sp>
        <p:nvSpPr>
          <p:cNvPr id="9" name="テキスト ボックス 8"/>
          <p:cNvSpPr txBox="1"/>
          <p:nvPr/>
        </p:nvSpPr>
        <p:spPr>
          <a:xfrm>
            <a:off x="2931166" y="290337"/>
            <a:ext cx="3281668" cy="338554"/>
          </a:xfrm>
          <a:prstGeom prst="rect">
            <a:avLst/>
          </a:prstGeom>
          <a:noFill/>
        </p:spPr>
        <p:txBody>
          <a:bodyPr wrap="none" rtlCol="0">
            <a:spAutoFit/>
          </a:bodyPr>
          <a:lstStyle/>
          <a:p>
            <a:r>
              <a:rPr kumimoji="1" lang="en-US" altLang="ja-JP" sz="1600" dirty="0" smtClean="0"/>
              <a:t>GRASS</a:t>
            </a:r>
            <a:r>
              <a:rPr lang="ja-JP" altLang="en-US" sz="1600" dirty="0"/>
              <a:t>で</a:t>
            </a:r>
            <a:r>
              <a:rPr kumimoji="1" lang="ja-JP" altLang="en-US" sz="1600" dirty="0" smtClean="0"/>
              <a:t>新規マップセットを作成する</a:t>
            </a:r>
            <a:endParaRPr kumimoji="1" lang="ja-JP" altLang="en-US" sz="1600" dirty="0"/>
          </a:p>
        </p:txBody>
      </p:sp>
      <p:cxnSp>
        <p:nvCxnSpPr>
          <p:cNvPr id="10" name="直線矢印コネクタ 9"/>
          <p:cNvCxnSpPr/>
          <p:nvPr/>
        </p:nvCxnSpPr>
        <p:spPr>
          <a:xfrm>
            <a:off x="2196241" y="2033229"/>
            <a:ext cx="480284" cy="51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4479360" y="2033229"/>
            <a:ext cx="480284" cy="51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a:off x="6381777" y="2037633"/>
            <a:ext cx="480284" cy="51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a:off x="2478451" y="4336096"/>
            <a:ext cx="480284" cy="51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a:off x="2384" y="4373822"/>
            <a:ext cx="480284" cy="51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8764479" y="2033228"/>
            <a:ext cx="379521" cy="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a:off x="6381777" y="4267200"/>
            <a:ext cx="361923" cy="3333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4479360" y="3108882"/>
            <a:ext cx="2424062" cy="230832"/>
          </a:xfrm>
          <a:prstGeom prst="rect">
            <a:avLst/>
          </a:prstGeom>
          <a:noFill/>
        </p:spPr>
        <p:txBody>
          <a:bodyPr wrap="none" rtlCol="0">
            <a:spAutoFit/>
          </a:bodyPr>
          <a:lstStyle/>
          <a:p>
            <a:r>
              <a:rPr kumimoji="1" lang="en-US" altLang="ja-JP" sz="900" dirty="0" smtClean="0"/>
              <a:t>※QGIS</a:t>
            </a:r>
            <a:r>
              <a:rPr kumimoji="1" lang="ja-JP" altLang="en-US" sz="900" dirty="0" smtClean="0"/>
              <a:t>がオンザフライになっているか確認する</a:t>
            </a:r>
            <a:endParaRPr kumimoji="1" lang="ja-JP" altLang="en-US" sz="900" dirty="0"/>
          </a:p>
        </p:txBody>
      </p:sp>
      <p:sp>
        <p:nvSpPr>
          <p:cNvPr id="21" name="正方形/長方形 20"/>
          <p:cNvSpPr/>
          <p:nvPr/>
        </p:nvSpPr>
        <p:spPr>
          <a:xfrm>
            <a:off x="4769157" y="1571625"/>
            <a:ext cx="564843" cy="1325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755576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04801" y="552449"/>
            <a:ext cx="2706692" cy="3009901"/>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199745" y="552448"/>
            <a:ext cx="2706692" cy="3009901"/>
          </a:xfrm>
          <a:prstGeom prst="rect">
            <a:avLst/>
          </a:prstGeom>
        </p:spPr>
      </p:pic>
      <p:pic>
        <p:nvPicPr>
          <p:cNvPr id="5" name="図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094690" y="552449"/>
            <a:ext cx="2706692" cy="3009901"/>
          </a:xfrm>
          <a:prstGeom prst="rect">
            <a:avLst/>
          </a:prstGeom>
        </p:spPr>
      </p:pic>
      <p:pic>
        <p:nvPicPr>
          <p:cNvPr id="6" name="図 5"/>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2105025" y="4171950"/>
            <a:ext cx="4933950" cy="1276350"/>
          </a:xfrm>
          <a:prstGeom prst="rect">
            <a:avLst/>
          </a:prstGeom>
        </p:spPr>
      </p:pic>
      <p:sp>
        <p:nvSpPr>
          <p:cNvPr id="7" name="テキスト ボックス 6"/>
          <p:cNvSpPr txBox="1"/>
          <p:nvPr/>
        </p:nvSpPr>
        <p:spPr>
          <a:xfrm>
            <a:off x="3199745" y="128935"/>
            <a:ext cx="2763898" cy="338554"/>
          </a:xfrm>
          <a:prstGeom prst="rect">
            <a:avLst/>
          </a:prstGeom>
          <a:noFill/>
        </p:spPr>
        <p:txBody>
          <a:bodyPr wrap="none" rtlCol="0">
            <a:spAutoFit/>
          </a:bodyPr>
          <a:lstStyle/>
          <a:p>
            <a:r>
              <a:rPr kumimoji="1" lang="ja-JP" altLang="en-US" sz="1600" dirty="0" smtClean="0"/>
              <a:t>マップセット</a:t>
            </a:r>
            <a:r>
              <a:rPr lang="ja-JP" altLang="en-US" sz="1600" dirty="0" smtClean="0"/>
              <a:t>に</a:t>
            </a:r>
            <a:r>
              <a:rPr lang="en-US" altLang="ja-JP" sz="1600" dirty="0" smtClean="0"/>
              <a:t>DEM</a:t>
            </a:r>
            <a:r>
              <a:rPr lang="ja-JP" altLang="en-US" sz="1600" dirty="0" smtClean="0"/>
              <a:t>を読み込む</a:t>
            </a:r>
            <a:endParaRPr kumimoji="1" lang="ja-JP" altLang="en-US" sz="1600" dirty="0"/>
          </a:p>
        </p:txBody>
      </p:sp>
      <p:cxnSp>
        <p:nvCxnSpPr>
          <p:cNvPr id="8" name="直線矢印コネクタ 7"/>
          <p:cNvCxnSpPr/>
          <p:nvPr/>
        </p:nvCxnSpPr>
        <p:spPr>
          <a:xfrm>
            <a:off x="2865477" y="2068764"/>
            <a:ext cx="480284" cy="51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a:off x="5854547" y="2068764"/>
            <a:ext cx="480284" cy="51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2907290" y="3798750"/>
            <a:ext cx="3427541" cy="338554"/>
          </a:xfrm>
          <a:prstGeom prst="rect">
            <a:avLst/>
          </a:prstGeom>
          <a:noFill/>
        </p:spPr>
        <p:txBody>
          <a:bodyPr wrap="none" rtlCol="0">
            <a:spAutoFit/>
          </a:bodyPr>
          <a:lstStyle/>
          <a:p>
            <a:r>
              <a:rPr lang="en-US" altLang="ja-JP" sz="1600" b="1" dirty="0" smtClean="0"/>
              <a:t>QGIS</a:t>
            </a:r>
            <a:r>
              <a:rPr lang="ja-JP" altLang="en-US" sz="1600" b="1" dirty="0" smtClean="0"/>
              <a:t>に</a:t>
            </a:r>
            <a:r>
              <a:rPr lang="en-US" altLang="ja-JP" sz="1600" b="1" dirty="0" smtClean="0"/>
              <a:t>GRASS</a:t>
            </a:r>
            <a:r>
              <a:rPr lang="ja-JP" altLang="en-US" sz="1600" b="1" dirty="0" smtClean="0"/>
              <a:t>のレイヤが追加される</a:t>
            </a:r>
            <a:r>
              <a:rPr kumimoji="1" lang="ja-JP" altLang="en-US" sz="1600" b="1" dirty="0" smtClean="0"/>
              <a:t>。</a:t>
            </a:r>
            <a:endParaRPr kumimoji="1" lang="ja-JP" altLang="en-US" sz="1600" b="1" dirty="0"/>
          </a:p>
        </p:txBody>
      </p:sp>
      <p:sp>
        <p:nvSpPr>
          <p:cNvPr id="11" name="正方形/長方形 10"/>
          <p:cNvSpPr/>
          <p:nvPr/>
        </p:nvSpPr>
        <p:spPr>
          <a:xfrm>
            <a:off x="7302808" y="3152775"/>
            <a:ext cx="250518" cy="1047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3345761" y="2243803"/>
            <a:ext cx="2315057" cy="276999"/>
          </a:xfrm>
          <a:prstGeom prst="rect">
            <a:avLst/>
          </a:prstGeom>
          <a:noFill/>
        </p:spPr>
        <p:txBody>
          <a:bodyPr wrap="none" rtlCol="0">
            <a:spAutoFit/>
          </a:bodyPr>
          <a:lstStyle/>
          <a:p>
            <a:r>
              <a:rPr kumimoji="1" lang="en-US" altLang="ja-JP" sz="1200" dirty="0" smtClean="0"/>
              <a:t>※</a:t>
            </a:r>
            <a:r>
              <a:rPr kumimoji="1" lang="ja-JP" altLang="en-US" sz="1200" dirty="0" smtClean="0"/>
              <a:t>　</a:t>
            </a:r>
            <a:r>
              <a:rPr kumimoji="1" lang="en-US" altLang="ja-JP" sz="1200" dirty="0" smtClean="0"/>
              <a:t>QGIS</a:t>
            </a:r>
            <a:r>
              <a:rPr kumimoji="1" lang="ja-JP" altLang="en-US" sz="1200" dirty="0" smtClean="0"/>
              <a:t>に</a:t>
            </a:r>
            <a:r>
              <a:rPr kumimoji="1" lang="en-US" altLang="ja-JP" sz="1200" dirty="0" smtClean="0"/>
              <a:t>DEM</a:t>
            </a:r>
            <a:r>
              <a:rPr kumimoji="1" lang="ja-JP" altLang="en-US" sz="1200" dirty="0" smtClean="0"/>
              <a:t>を読み込んでおく</a:t>
            </a:r>
            <a:endParaRPr kumimoji="1" lang="ja-JP" altLang="en-US" sz="1200" dirty="0"/>
          </a:p>
        </p:txBody>
      </p:sp>
    </p:spTree>
    <p:extLst>
      <p:ext uri="{BB962C8B-B14F-4D97-AF65-F5344CB8AC3E}">
        <p14:creationId xmlns:p14="http://schemas.microsoft.com/office/powerpoint/2010/main" val="273604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257176" y="433387"/>
            <a:ext cx="3390900" cy="1095375"/>
          </a:xfrm>
          <a:prstGeom prst="rect">
            <a:avLst/>
          </a:prstGeom>
        </p:spPr>
      </p:pic>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274" y="1911350"/>
            <a:ext cx="4219575" cy="1819275"/>
          </a:xfrm>
          <a:prstGeom prst="rect">
            <a:avLst/>
          </a:prstGeom>
        </p:spPr>
      </p:pic>
      <p:pic>
        <p:nvPicPr>
          <p:cNvPr id="5" name="図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2961" y="146719"/>
            <a:ext cx="4219575" cy="1818606"/>
          </a:xfrm>
          <a:prstGeom prst="rect">
            <a:avLst/>
          </a:prstGeom>
        </p:spPr>
      </p:pic>
      <p:cxnSp>
        <p:nvCxnSpPr>
          <p:cNvPr id="8" name="直線矢印コネクタ 7"/>
          <p:cNvCxnSpPr/>
          <p:nvPr/>
        </p:nvCxnSpPr>
        <p:spPr>
          <a:xfrm flipH="1">
            <a:off x="2343150" y="1471781"/>
            <a:ext cx="76201" cy="6427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3317083" y="1734091"/>
            <a:ext cx="1863049" cy="13710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257176" y="4354006"/>
            <a:ext cx="4135673" cy="1172757"/>
          </a:xfrm>
          <a:prstGeom prst="rect">
            <a:avLst/>
          </a:prstGeom>
          <a:noFill/>
        </p:spPr>
        <p:txBody>
          <a:bodyPr wrap="square" rtlCol="0">
            <a:spAutoFit/>
          </a:bodyPr>
          <a:lstStyle/>
          <a:p>
            <a:r>
              <a:rPr kumimoji="1" lang="ja-JP" altLang="en-US" dirty="0" smtClean="0"/>
              <a:t>基盤地図情報からダウンロードした</a:t>
            </a:r>
            <a:r>
              <a:rPr kumimoji="1" lang="en-US" altLang="ja-JP" dirty="0" smtClean="0"/>
              <a:t>DEM</a:t>
            </a:r>
            <a:r>
              <a:rPr kumimoji="1" lang="ja-JP" altLang="en-US" dirty="0" smtClean="0"/>
              <a:t>が入っているフォルダを選択し、</a:t>
            </a:r>
            <a:r>
              <a:rPr lang="ja-JP" altLang="en-US" dirty="0" smtClean="0"/>
              <a:t>海域の標高値を選択する。</a:t>
            </a:r>
            <a:endParaRPr lang="en-US" altLang="ja-JP" dirty="0" smtClean="0"/>
          </a:p>
          <a:p>
            <a:r>
              <a:rPr kumimoji="1" lang="ja-JP" altLang="en-US" dirty="0" smtClean="0"/>
              <a:t>変換作業</a:t>
            </a:r>
            <a:r>
              <a:rPr lang="ja-JP" altLang="en-US" dirty="0" smtClean="0"/>
              <a:t>を開始し、完了のメッセージを待つ。</a:t>
            </a:r>
            <a:endParaRPr lang="en-US" altLang="ja-JP" dirty="0" smtClean="0"/>
          </a:p>
          <a:p>
            <a:r>
              <a:rPr lang="ja-JP" altLang="en-US" dirty="0" smtClean="0"/>
              <a:t>変換元のフォルダー内に、</a:t>
            </a:r>
            <a:r>
              <a:rPr lang="en-US" altLang="ja-JP" dirty="0" err="1" smtClean="0"/>
              <a:t>geotif</a:t>
            </a:r>
            <a:r>
              <a:rPr lang="ja-JP" altLang="en-US" dirty="0" smtClean="0"/>
              <a:t>が出力されているかを確認する。</a:t>
            </a:r>
            <a:endParaRPr lang="en-US" altLang="ja-JP" dirty="0" smtClean="0"/>
          </a:p>
        </p:txBody>
      </p:sp>
      <p:pic>
        <p:nvPicPr>
          <p:cNvPr id="21" name="図 2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24424" y="3172460"/>
            <a:ext cx="3219451" cy="2474953"/>
          </a:xfrm>
          <a:prstGeom prst="rect">
            <a:avLst/>
          </a:prstGeom>
        </p:spPr>
      </p:pic>
      <p:cxnSp>
        <p:nvCxnSpPr>
          <p:cNvPr id="22" name="直線矢印コネクタ 21"/>
          <p:cNvCxnSpPr/>
          <p:nvPr/>
        </p:nvCxnSpPr>
        <p:spPr>
          <a:xfrm flipH="1">
            <a:off x="8191782" y="3163570"/>
            <a:ext cx="264317" cy="107640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6" name="図 25"/>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7861365" y="2158730"/>
            <a:ext cx="925152" cy="946420"/>
          </a:xfrm>
          <a:prstGeom prst="rect">
            <a:avLst/>
          </a:prstGeom>
        </p:spPr>
      </p:pic>
      <p:cxnSp>
        <p:nvCxnSpPr>
          <p:cNvPr id="27" name="直線矢印コネクタ 26"/>
          <p:cNvCxnSpPr/>
          <p:nvPr/>
        </p:nvCxnSpPr>
        <p:spPr>
          <a:xfrm>
            <a:off x="8180156" y="1782542"/>
            <a:ext cx="68775" cy="3655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0527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85750" y="765643"/>
            <a:ext cx="4133850" cy="4596932"/>
          </a:xfrm>
          <a:prstGeom prst="rect">
            <a:avLst/>
          </a:prstGeom>
        </p:spPr>
      </p:pic>
      <p:pic>
        <p:nvPicPr>
          <p:cNvPr id="5" name="図 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705350" y="765643"/>
            <a:ext cx="4133850" cy="4596932"/>
          </a:xfrm>
          <a:prstGeom prst="rect">
            <a:avLst/>
          </a:prstGeom>
        </p:spPr>
      </p:pic>
      <p:sp>
        <p:nvSpPr>
          <p:cNvPr id="2" name="テキスト ボックス 1"/>
          <p:cNvSpPr txBox="1"/>
          <p:nvPr/>
        </p:nvSpPr>
        <p:spPr>
          <a:xfrm>
            <a:off x="1076492" y="200516"/>
            <a:ext cx="6991016" cy="338554"/>
          </a:xfrm>
          <a:prstGeom prst="rect">
            <a:avLst/>
          </a:prstGeom>
          <a:noFill/>
        </p:spPr>
        <p:txBody>
          <a:bodyPr wrap="none" rtlCol="0">
            <a:spAutoFit/>
          </a:bodyPr>
          <a:lstStyle/>
          <a:p>
            <a:r>
              <a:rPr lang="ja-JP" altLang="en-US" sz="1600" b="1" dirty="0" smtClean="0"/>
              <a:t>モジュールリストタブ</a:t>
            </a:r>
            <a:r>
              <a:rPr lang="ja-JP" altLang="en-US" sz="1600" b="1" dirty="0"/>
              <a:t>に切り替え、</a:t>
            </a:r>
            <a:r>
              <a:rPr kumimoji="1" lang="ja-JP" altLang="en-US" sz="1600" b="1" dirty="0" smtClean="0"/>
              <a:t>ラスタの範囲を設定する（フィルターから検索）</a:t>
            </a:r>
            <a:endParaRPr kumimoji="1" lang="ja-JP" altLang="en-US" sz="1600" b="1" dirty="0"/>
          </a:p>
        </p:txBody>
      </p:sp>
    </p:spTree>
    <p:extLst>
      <p:ext uri="{BB962C8B-B14F-4D97-AF65-F5344CB8AC3E}">
        <p14:creationId xmlns:p14="http://schemas.microsoft.com/office/powerpoint/2010/main" val="15643235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754850" y="721829"/>
            <a:ext cx="3956530" cy="4476970"/>
          </a:xfrm>
          <a:prstGeom prst="rect">
            <a:avLst/>
          </a:prstGeom>
        </p:spPr>
      </p:pic>
      <p:pic>
        <p:nvPicPr>
          <p:cNvPr id="3" name="図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49943" y="758226"/>
            <a:ext cx="3993243" cy="4440573"/>
          </a:xfrm>
          <a:prstGeom prst="rect">
            <a:avLst/>
          </a:prstGeom>
        </p:spPr>
      </p:pic>
      <p:sp>
        <p:nvSpPr>
          <p:cNvPr id="5" name="テキスト ボックス 4"/>
          <p:cNvSpPr txBox="1"/>
          <p:nvPr/>
        </p:nvSpPr>
        <p:spPr>
          <a:xfrm>
            <a:off x="2195883" y="280651"/>
            <a:ext cx="4881465" cy="338554"/>
          </a:xfrm>
          <a:prstGeom prst="rect">
            <a:avLst/>
          </a:prstGeom>
          <a:noFill/>
        </p:spPr>
        <p:txBody>
          <a:bodyPr wrap="none" rtlCol="0">
            <a:spAutoFit/>
          </a:bodyPr>
          <a:lstStyle/>
          <a:p>
            <a:r>
              <a:rPr kumimoji="1" lang="ja-JP" altLang="en-US" sz="1600" b="1" dirty="0" smtClean="0"/>
              <a:t>モジュールツリータブに切り替え、流域解析を選択する</a:t>
            </a:r>
            <a:endParaRPr kumimoji="1" lang="ja-JP" altLang="en-US" sz="1600" b="1" dirty="0"/>
          </a:p>
        </p:txBody>
      </p:sp>
      <p:sp>
        <p:nvSpPr>
          <p:cNvPr id="4" name="テキスト ボックス 3"/>
          <p:cNvSpPr txBox="1"/>
          <p:nvPr/>
        </p:nvSpPr>
        <p:spPr>
          <a:xfrm>
            <a:off x="7915719" y="3519084"/>
            <a:ext cx="543739" cy="308418"/>
          </a:xfrm>
          <a:prstGeom prst="rect">
            <a:avLst/>
          </a:prstGeom>
          <a:noFill/>
        </p:spPr>
        <p:txBody>
          <a:bodyPr wrap="none" rtlCol="0">
            <a:spAutoFit/>
          </a:bodyPr>
          <a:lstStyle/>
          <a:p>
            <a:r>
              <a:rPr lang="ja-JP" altLang="en-US" b="1" dirty="0"/>
              <a:t>流域</a:t>
            </a:r>
            <a:endParaRPr kumimoji="1" lang="ja-JP" altLang="en-US" b="1" dirty="0"/>
          </a:p>
        </p:txBody>
      </p:sp>
      <p:sp>
        <p:nvSpPr>
          <p:cNvPr id="8" name="テキスト ボックス 7"/>
          <p:cNvSpPr txBox="1"/>
          <p:nvPr/>
        </p:nvSpPr>
        <p:spPr>
          <a:xfrm>
            <a:off x="7915719" y="3146246"/>
            <a:ext cx="543739" cy="308418"/>
          </a:xfrm>
          <a:prstGeom prst="rect">
            <a:avLst/>
          </a:prstGeom>
          <a:noFill/>
        </p:spPr>
        <p:txBody>
          <a:bodyPr wrap="none" rtlCol="0">
            <a:spAutoFit/>
          </a:bodyPr>
          <a:lstStyle/>
          <a:p>
            <a:r>
              <a:rPr lang="ja-JP" altLang="en-US" b="1" dirty="0" smtClean="0"/>
              <a:t>河川</a:t>
            </a:r>
            <a:endParaRPr kumimoji="1" lang="ja-JP" altLang="en-US" b="1" dirty="0"/>
          </a:p>
        </p:txBody>
      </p:sp>
      <p:sp>
        <p:nvSpPr>
          <p:cNvPr id="9" name="テキスト ボックス 8"/>
          <p:cNvSpPr txBox="1"/>
          <p:nvPr/>
        </p:nvSpPr>
        <p:spPr>
          <a:xfrm>
            <a:off x="7379514" y="2845116"/>
            <a:ext cx="1082348" cy="308418"/>
          </a:xfrm>
          <a:prstGeom prst="rect">
            <a:avLst/>
          </a:prstGeom>
          <a:noFill/>
        </p:spPr>
        <p:txBody>
          <a:bodyPr wrap="none" rtlCol="0">
            <a:spAutoFit/>
          </a:bodyPr>
          <a:lstStyle/>
          <a:p>
            <a:r>
              <a:rPr lang="ja-JP" altLang="en-US" b="1" dirty="0" smtClean="0"/>
              <a:t>流れの方向</a:t>
            </a:r>
            <a:endParaRPr kumimoji="1" lang="ja-JP" altLang="en-US" b="1" dirty="0"/>
          </a:p>
        </p:txBody>
      </p:sp>
      <p:sp>
        <p:nvSpPr>
          <p:cNvPr id="10" name="テキスト ボックス 9"/>
          <p:cNvSpPr txBox="1"/>
          <p:nvPr/>
        </p:nvSpPr>
        <p:spPr>
          <a:xfrm>
            <a:off x="6745527" y="2033123"/>
            <a:ext cx="1713931" cy="308418"/>
          </a:xfrm>
          <a:prstGeom prst="rect">
            <a:avLst/>
          </a:prstGeom>
          <a:noFill/>
        </p:spPr>
        <p:txBody>
          <a:bodyPr wrap="none" rtlCol="0">
            <a:spAutoFit/>
          </a:bodyPr>
          <a:lstStyle/>
          <a:p>
            <a:r>
              <a:rPr kumimoji="1" lang="ja-JP" altLang="en-US" b="1" dirty="0" smtClean="0"/>
              <a:t>流れとするセルの数</a:t>
            </a:r>
            <a:endParaRPr kumimoji="1" lang="ja-JP" altLang="en-US" b="1" dirty="0"/>
          </a:p>
        </p:txBody>
      </p:sp>
      <p:sp>
        <p:nvSpPr>
          <p:cNvPr id="11" name="テキスト ボックス 10"/>
          <p:cNvSpPr txBox="1"/>
          <p:nvPr/>
        </p:nvSpPr>
        <p:spPr>
          <a:xfrm>
            <a:off x="7379514" y="2520562"/>
            <a:ext cx="902811" cy="308418"/>
          </a:xfrm>
          <a:prstGeom prst="rect">
            <a:avLst/>
          </a:prstGeom>
          <a:noFill/>
        </p:spPr>
        <p:txBody>
          <a:bodyPr wrap="none" rtlCol="0">
            <a:spAutoFit/>
          </a:bodyPr>
          <a:lstStyle/>
          <a:p>
            <a:r>
              <a:rPr kumimoji="1" lang="ja-JP" altLang="en-US" b="1" dirty="0" smtClean="0"/>
              <a:t>累積流量</a:t>
            </a:r>
            <a:endParaRPr kumimoji="1" lang="ja-JP" altLang="en-US" b="1" dirty="0"/>
          </a:p>
        </p:txBody>
      </p:sp>
      <p:sp>
        <p:nvSpPr>
          <p:cNvPr id="6" name="正方形/長方形 5"/>
          <p:cNvSpPr/>
          <p:nvPr/>
        </p:nvSpPr>
        <p:spPr>
          <a:xfrm>
            <a:off x="4978595" y="1900667"/>
            <a:ext cx="3517490" cy="2114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38010" y="5288360"/>
            <a:ext cx="9284914" cy="308418"/>
          </a:xfrm>
          <a:prstGeom prst="rect">
            <a:avLst/>
          </a:prstGeom>
          <a:noFill/>
        </p:spPr>
        <p:txBody>
          <a:bodyPr wrap="none" rtlCol="0">
            <a:spAutoFit/>
          </a:bodyPr>
          <a:lstStyle/>
          <a:p>
            <a:r>
              <a:rPr kumimoji="1" lang="ja-JP" altLang="en-US" b="1" dirty="0" smtClean="0"/>
              <a:t>入力ラスタに</a:t>
            </a:r>
            <a:r>
              <a:rPr kumimoji="1" lang="en-US" altLang="ja-JP" b="1" dirty="0" smtClean="0"/>
              <a:t>DEM</a:t>
            </a:r>
            <a:r>
              <a:rPr kumimoji="1" lang="ja-JP" altLang="en-US" b="1" dirty="0" smtClean="0"/>
              <a:t>を指定し、流域の最小サイズを入力する。出力するファイル名をそれぞれの項目ごとに入力し実行する</a:t>
            </a:r>
            <a:endParaRPr kumimoji="1" lang="ja-JP" altLang="en-US" b="1" dirty="0"/>
          </a:p>
        </p:txBody>
      </p:sp>
      <p:sp>
        <p:nvSpPr>
          <p:cNvPr id="17" name="テキスト ボックス 16"/>
          <p:cNvSpPr txBox="1"/>
          <p:nvPr/>
        </p:nvSpPr>
        <p:spPr>
          <a:xfrm>
            <a:off x="7077348" y="2305238"/>
            <a:ext cx="1507144" cy="215444"/>
          </a:xfrm>
          <a:prstGeom prst="rect">
            <a:avLst/>
          </a:prstGeom>
          <a:noFill/>
        </p:spPr>
        <p:txBody>
          <a:bodyPr wrap="none" rtlCol="0">
            <a:spAutoFit/>
          </a:bodyPr>
          <a:lstStyle/>
          <a:p>
            <a:r>
              <a:rPr kumimoji="1" lang="en-US" altLang="ja-JP" sz="800" b="1" dirty="0" smtClean="0"/>
              <a:t>※</a:t>
            </a:r>
            <a:r>
              <a:rPr kumimoji="1" lang="ja-JP" altLang="en-US" sz="800" b="1" dirty="0" smtClean="0"/>
              <a:t>数が少なければ、細かくなる</a:t>
            </a:r>
            <a:endParaRPr kumimoji="1" lang="ja-JP" altLang="en-US" sz="800" b="1" dirty="0"/>
          </a:p>
        </p:txBody>
      </p:sp>
    </p:spTree>
    <p:extLst>
      <p:ext uri="{BB962C8B-B14F-4D97-AF65-F5344CB8AC3E}">
        <p14:creationId xmlns:p14="http://schemas.microsoft.com/office/powerpoint/2010/main" val="24380492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p:cNvSpPr txBox="1"/>
          <p:nvPr/>
        </p:nvSpPr>
        <p:spPr>
          <a:xfrm>
            <a:off x="6848232" y="2830513"/>
            <a:ext cx="598241" cy="338554"/>
          </a:xfrm>
          <a:prstGeom prst="rect">
            <a:avLst/>
          </a:prstGeom>
          <a:noFill/>
        </p:spPr>
        <p:txBody>
          <a:bodyPr wrap="none" rtlCol="0">
            <a:spAutoFit/>
          </a:bodyPr>
          <a:lstStyle/>
          <a:p>
            <a:r>
              <a:rPr lang="ja-JP" altLang="en-US" sz="1600" b="1" dirty="0"/>
              <a:t>流域</a:t>
            </a:r>
            <a:endParaRPr kumimoji="1" lang="ja-JP" altLang="en-US" sz="1600" b="1" dirty="0"/>
          </a:p>
        </p:txBody>
      </p:sp>
      <p:sp>
        <p:nvSpPr>
          <p:cNvPr id="11" name="テキスト ボックス 10"/>
          <p:cNvSpPr txBox="1"/>
          <p:nvPr/>
        </p:nvSpPr>
        <p:spPr>
          <a:xfrm>
            <a:off x="6838707" y="17866"/>
            <a:ext cx="598241" cy="338554"/>
          </a:xfrm>
          <a:prstGeom prst="rect">
            <a:avLst/>
          </a:prstGeom>
          <a:noFill/>
        </p:spPr>
        <p:txBody>
          <a:bodyPr wrap="none" rtlCol="0">
            <a:spAutoFit/>
          </a:bodyPr>
          <a:lstStyle/>
          <a:p>
            <a:r>
              <a:rPr lang="ja-JP" altLang="en-US" sz="1600" b="1" dirty="0" smtClean="0"/>
              <a:t>河川</a:t>
            </a:r>
            <a:endParaRPr kumimoji="1" lang="ja-JP" altLang="en-US" sz="1600" b="1" dirty="0"/>
          </a:p>
        </p:txBody>
      </p:sp>
      <p:sp>
        <p:nvSpPr>
          <p:cNvPr id="12" name="テキスト ボックス 11"/>
          <p:cNvSpPr txBox="1"/>
          <p:nvPr/>
        </p:nvSpPr>
        <p:spPr>
          <a:xfrm>
            <a:off x="2028057" y="2817989"/>
            <a:ext cx="1218603" cy="338554"/>
          </a:xfrm>
          <a:prstGeom prst="rect">
            <a:avLst/>
          </a:prstGeom>
          <a:noFill/>
        </p:spPr>
        <p:txBody>
          <a:bodyPr wrap="none" rtlCol="0">
            <a:spAutoFit/>
          </a:bodyPr>
          <a:lstStyle/>
          <a:p>
            <a:r>
              <a:rPr lang="ja-JP" altLang="en-US" sz="1600" b="1" dirty="0" smtClean="0"/>
              <a:t>流れの方向</a:t>
            </a:r>
            <a:endParaRPr kumimoji="1" lang="ja-JP" altLang="en-US" sz="1600" b="1" dirty="0"/>
          </a:p>
        </p:txBody>
      </p:sp>
      <p:sp>
        <p:nvSpPr>
          <p:cNvPr id="13" name="テキスト ボックス 12"/>
          <p:cNvSpPr txBox="1"/>
          <p:nvPr/>
        </p:nvSpPr>
        <p:spPr>
          <a:xfrm>
            <a:off x="2028057" y="28184"/>
            <a:ext cx="1011815" cy="338554"/>
          </a:xfrm>
          <a:prstGeom prst="rect">
            <a:avLst/>
          </a:prstGeom>
          <a:noFill/>
        </p:spPr>
        <p:txBody>
          <a:bodyPr wrap="none" rtlCol="0">
            <a:spAutoFit/>
          </a:bodyPr>
          <a:lstStyle/>
          <a:p>
            <a:r>
              <a:rPr kumimoji="1" lang="ja-JP" altLang="en-US" sz="1600" b="1" dirty="0" smtClean="0"/>
              <a:t>累積流量</a:t>
            </a:r>
            <a:endParaRPr kumimoji="1" lang="ja-JP" altLang="en-US" sz="1600" b="1" dirty="0"/>
          </a:p>
        </p:txBody>
      </p:sp>
      <p:pic>
        <p:nvPicPr>
          <p:cNvPr id="2" name="図 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5461449" y="3138931"/>
            <a:ext cx="3203580" cy="2462752"/>
          </a:xfrm>
          <a:prstGeom prst="rect">
            <a:avLst/>
          </a:prstGeom>
        </p:spPr>
      </p:pic>
      <p:pic>
        <p:nvPicPr>
          <p:cNvPr id="3" name="図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461449" y="336602"/>
            <a:ext cx="3203580" cy="2462752"/>
          </a:xfrm>
          <a:prstGeom prst="rect">
            <a:avLst/>
          </a:prstGeom>
        </p:spPr>
      </p:pic>
      <p:pic>
        <p:nvPicPr>
          <p:cNvPr id="4" name="図 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87707" y="3138931"/>
            <a:ext cx="3163048" cy="2431593"/>
          </a:xfrm>
          <a:prstGeom prst="rect">
            <a:avLst/>
          </a:prstGeom>
        </p:spPr>
      </p:pic>
      <p:pic>
        <p:nvPicPr>
          <p:cNvPr id="5" name="図 4"/>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877672" y="326284"/>
            <a:ext cx="3203580" cy="2462752"/>
          </a:xfrm>
          <a:prstGeom prst="rect">
            <a:avLst/>
          </a:prstGeom>
        </p:spPr>
      </p:pic>
    </p:spTree>
    <p:extLst>
      <p:ext uri="{BB962C8B-B14F-4D97-AF65-F5344CB8AC3E}">
        <p14:creationId xmlns:p14="http://schemas.microsoft.com/office/powerpoint/2010/main" val="39444263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723900" y="1181101"/>
            <a:ext cx="3722609" cy="4129452"/>
          </a:xfrm>
          <a:prstGeom prst="rect">
            <a:avLst/>
          </a:prstGeom>
        </p:spPr>
      </p:pic>
      <p:sp>
        <p:nvSpPr>
          <p:cNvPr id="5" name="タイトル 1"/>
          <p:cNvSpPr>
            <a:spLocks noGrp="1"/>
          </p:cNvSpPr>
          <p:nvPr>
            <p:ph type="title"/>
          </p:nvPr>
        </p:nvSpPr>
        <p:spPr>
          <a:xfrm>
            <a:off x="371475" y="157691"/>
            <a:ext cx="7886700" cy="505354"/>
          </a:xfrm>
        </p:spPr>
        <p:txBody>
          <a:bodyPr>
            <a:normAutofit fontScale="90000"/>
          </a:bodyPr>
          <a:lstStyle/>
          <a:p>
            <a:r>
              <a:rPr lang="ja-JP" altLang="en-US" b="1" u="none" dirty="0">
                <a:solidFill>
                  <a:srgbClr val="0070C0"/>
                </a:solidFill>
              </a:rPr>
              <a:t>流</a:t>
            </a:r>
            <a:r>
              <a:rPr lang="ja-JP" altLang="en-US" b="1" u="none" dirty="0" smtClean="0">
                <a:solidFill>
                  <a:srgbClr val="0070C0"/>
                </a:solidFill>
              </a:rPr>
              <a:t>域と河川のラスタをベクトルに変換する</a:t>
            </a:r>
            <a:endParaRPr kumimoji="1" lang="ja-JP" altLang="en-US" b="1" u="none" dirty="0">
              <a:solidFill>
                <a:srgbClr val="0070C0"/>
              </a:solidFill>
            </a:endParaRPr>
          </a:p>
        </p:txBody>
      </p:sp>
      <p:sp>
        <p:nvSpPr>
          <p:cNvPr id="2" name="テキスト ボックス 1"/>
          <p:cNvSpPr txBox="1"/>
          <p:nvPr/>
        </p:nvSpPr>
        <p:spPr>
          <a:xfrm>
            <a:off x="2446894" y="767864"/>
            <a:ext cx="4806124" cy="338554"/>
          </a:xfrm>
          <a:prstGeom prst="rect">
            <a:avLst/>
          </a:prstGeom>
          <a:noFill/>
        </p:spPr>
        <p:txBody>
          <a:bodyPr wrap="none" rtlCol="0">
            <a:spAutoFit/>
          </a:bodyPr>
          <a:lstStyle/>
          <a:p>
            <a:r>
              <a:rPr kumimoji="1" lang="ja-JP" altLang="en-US" sz="1600" b="1" dirty="0" smtClean="0"/>
              <a:t>ラインに出力できるように河川のラスタを単純化する。</a:t>
            </a:r>
            <a:endParaRPr kumimoji="1" lang="ja-JP" altLang="en-US" sz="1600" b="1" dirty="0"/>
          </a:p>
        </p:txBody>
      </p:sp>
      <p:pic>
        <p:nvPicPr>
          <p:cNvPr id="6" name="図 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33598" y="1181101"/>
            <a:ext cx="3649410" cy="4129452"/>
          </a:xfrm>
          <a:prstGeom prst="rect">
            <a:avLst/>
          </a:prstGeom>
        </p:spPr>
      </p:pic>
    </p:spTree>
    <p:extLst>
      <p:ext uri="{BB962C8B-B14F-4D97-AF65-F5344CB8AC3E}">
        <p14:creationId xmlns:p14="http://schemas.microsoft.com/office/powerpoint/2010/main" val="24152468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57246" y="663045"/>
            <a:ext cx="4238554" cy="4701784"/>
          </a:xfrm>
          <a:prstGeom prst="rect">
            <a:avLst/>
          </a:prstGeom>
        </p:spPr>
      </p:pic>
      <p:sp>
        <p:nvSpPr>
          <p:cNvPr id="6" name="テキスト ボックス 5"/>
          <p:cNvSpPr txBox="1"/>
          <p:nvPr/>
        </p:nvSpPr>
        <p:spPr>
          <a:xfrm>
            <a:off x="2861435" y="202619"/>
            <a:ext cx="3283271" cy="338554"/>
          </a:xfrm>
          <a:prstGeom prst="rect">
            <a:avLst/>
          </a:prstGeom>
          <a:noFill/>
        </p:spPr>
        <p:txBody>
          <a:bodyPr wrap="none" rtlCol="0">
            <a:spAutoFit/>
          </a:bodyPr>
          <a:lstStyle/>
          <a:p>
            <a:r>
              <a:rPr lang="ja-JP" altLang="en-US" sz="1600" b="1" dirty="0" smtClean="0"/>
              <a:t>ラスタをベクトル（ライン）に変換する</a:t>
            </a:r>
            <a:endParaRPr kumimoji="1" lang="ja-JP" altLang="en-US" sz="1600" b="1" dirty="0"/>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8617" y="663045"/>
            <a:ext cx="4155209" cy="4701784"/>
          </a:xfrm>
          <a:prstGeom prst="rect">
            <a:avLst/>
          </a:prstGeom>
        </p:spPr>
      </p:pic>
    </p:spTree>
    <p:extLst>
      <p:ext uri="{BB962C8B-B14F-4D97-AF65-F5344CB8AC3E}">
        <p14:creationId xmlns:p14="http://schemas.microsoft.com/office/powerpoint/2010/main" val="32245176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338906" y="361387"/>
            <a:ext cx="6299200" cy="4842510"/>
          </a:xfrm>
          <a:prstGeom prst="rect">
            <a:avLst/>
          </a:prstGeom>
        </p:spPr>
      </p:pic>
    </p:spTree>
    <p:extLst>
      <p:ext uri="{BB962C8B-B14F-4D97-AF65-F5344CB8AC3E}">
        <p14:creationId xmlns:p14="http://schemas.microsoft.com/office/powerpoint/2010/main" val="40227870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71475" y="964002"/>
            <a:ext cx="3990975" cy="4427147"/>
          </a:xfrm>
          <a:prstGeom prst="rect">
            <a:avLst/>
          </a:prstGeom>
        </p:spPr>
      </p:pic>
      <p:sp>
        <p:nvSpPr>
          <p:cNvPr id="6" name="テキスト ボックス 5"/>
          <p:cNvSpPr txBox="1"/>
          <p:nvPr/>
        </p:nvSpPr>
        <p:spPr>
          <a:xfrm>
            <a:off x="2809890" y="553091"/>
            <a:ext cx="3599062" cy="338554"/>
          </a:xfrm>
          <a:prstGeom prst="rect">
            <a:avLst/>
          </a:prstGeom>
          <a:noFill/>
        </p:spPr>
        <p:txBody>
          <a:bodyPr wrap="none" rtlCol="0">
            <a:spAutoFit/>
          </a:bodyPr>
          <a:lstStyle/>
          <a:p>
            <a:r>
              <a:rPr lang="ja-JP" altLang="en-US" sz="1600" dirty="0" smtClean="0"/>
              <a:t>ラスタをベクトル（ポリゴン）に変換する。</a:t>
            </a:r>
            <a:endParaRPr kumimoji="1" lang="ja-JP" altLang="en-US" sz="1600" dirty="0"/>
          </a:p>
        </p:txBody>
      </p:sp>
      <p:pic>
        <p:nvPicPr>
          <p:cNvPr id="2" name="図 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56391" y="891645"/>
            <a:ext cx="3976444" cy="4499504"/>
          </a:xfrm>
          <a:prstGeom prst="rect">
            <a:avLst/>
          </a:prstGeom>
        </p:spPr>
      </p:pic>
    </p:spTree>
    <p:extLst>
      <p:ext uri="{BB962C8B-B14F-4D97-AF65-F5344CB8AC3E}">
        <p14:creationId xmlns:p14="http://schemas.microsoft.com/office/powerpoint/2010/main" val="32560533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390650" y="411837"/>
            <a:ext cx="6362700" cy="4891326"/>
          </a:xfrm>
          <a:prstGeom prst="rect">
            <a:avLst/>
          </a:prstGeom>
        </p:spPr>
      </p:pic>
    </p:spTree>
    <p:extLst>
      <p:ext uri="{BB962C8B-B14F-4D97-AF65-F5344CB8AC3E}">
        <p14:creationId xmlns:p14="http://schemas.microsoft.com/office/powerpoint/2010/main" val="1876179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730263" y="279255"/>
            <a:ext cx="1770036" cy="338554"/>
          </a:xfrm>
          <a:prstGeom prst="rect">
            <a:avLst/>
          </a:prstGeom>
          <a:noFill/>
        </p:spPr>
        <p:txBody>
          <a:bodyPr wrap="none" rtlCol="0">
            <a:spAutoFit/>
          </a:bodyPr>
          <a:lstStyle/>
          <a:p>
            <a:r>
              <a:rPr kumimoji="1" lang="ja-JP" altLang="en-US" sz="1600" b="1" dirty="0" smtClean="0"/>
              <a:t>流域が抽出できた</a:t>
            </a:r>
            <a:endParaRPr kumimoji="1" lang="ja-JP" altLang="en-US" sz="1600" b="1" dirty="0"/>
          </a:p>
        </p:txBody>
      </p:sp>
      <p:pic>
        <p:nvPicPr>
          <p:cNvPr id="4" name="図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742303" y="682170"/>
            <a:ext cx="6255068" cy="4808583"/>
          </a:xfrm>
          <a:prstGeom prst="rect">
            <a:avLst/>
          </a:prstGeom>
        </p:spPr>
      </p:pic>
    </p:spTree>
    <p:extLst>
      <p:ext uri="{BB962C8B-B14F-4D97-AF65-F5344CB8AC3E}">
        <p14:creationId xmlns:p14="http://schemas.microsoft.com/office/powerpoint/2010/main" val="1025884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431717" y="828675"/>
            <a:ext cx="5969207" cy="4588828"/>
          </a:xfrm>
          <a:prstGeom prst="rect">
            <a:avLst/>
          </a:prstGeom>
        </p:spPr>
      </p:pic>
      <p:pic>
        <p:nvPicPr>
          <p:cNvPr id="3" name="図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47973" y="2010821"/>
            <a:ext cx="3086352" cy="3406682"/>
          </a:xfrm>
          <a:prstGeom prst="rect">
            <a:avLst/>
          </a:prstGeom>
        </p:spPr>
      </p:pic>
      <p:sp>
        <p:nvSpPr>
          <p:cNvPr id="5" name="テキスト ボックス 4"/>
          <p:cNvSpPr txBox="1"/>
          <p:nvPr/>
        </p:nvSpPr>
        <p:spPr>
          <a:xfrm>
            <a:off x="2444654" y="365177"/>
            <a:ext cx="4254691" cy="338554"/>
          </a:xfrm>
          <a:prstGeom prst="rect">
            <a:avLst/>
          </a:prstGeom>
          <a:noFill/>
        </p:spPr>
        <p:txBody>
          <a:bodyPr wrap="none" rtlCol="0">
            <a:spAutoFit/>
          </a:bodyPr>
          <a:lstStyle/>
          <a:p>
            <a:r>
              <a:rPr kumimoji="1" lang="en-US" altLang="ja-JP" sz="1600" b="1" dirty="0" smtClean="0"/>
              <a:t>GRASS</a:t>
            </a:r>
            <a:r>
              <a:rPr kumimoji="1" lang="ja-JP" altLang="en-US" sz="1600" b="1" dirty="0" smtClean="0"/>
              <a:t>で出力したベクトルを、</a:t>
            </a:r>
            <a:r>
              <a:rPr lang="ja-JP" altLang="en-US" sz="1600" b="1" dirty="0"/>
              <a:t>外部</a:t>
            </a:r>
            <a:r>
              <a:rPr lang="ja-JP" altLang="en-US" sz="1600" b="1" dirty="0" smtClean="0"/>
              <a:t>に出力する。</a:t>
            </a:r>
            <a:endParaRPr kumimoji="1" lang="ja-JP" altLang="en-US" sz="1600" b="1" dirty="0"/>
          </a:p>
        </p:txBody>
      </p:sp>
    </p:spTree>
    <p:extLst>
      <p:ext uri="{BB962C8B-B14F-4D97-AF65-F5344CB8AC3E}">
        <p14:creationId xmlns:p14="http://schemas.microsoft.com/office/powerpoint/2010/main" val="1246949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kumimoji="1" lang="en-US" altLang="ja-JP" sz="3200" b="1" u="none" dirty="0" smtClean="0">
                <a:solidFill>
                  <a:srgbClr val="0070C0"/>
                </a:solidFill>
              </a:rPr>
              <a:t>QGIS</a:t>
            </a:r>
            <a:r>
              <a:rPr kumimoji="1" lang="ja-JP" altLang="en-US" sz="3200" b="1" u="none" dirty="0" smtClean="0">
                <a:solidFill>
                  <a:srgbClr val="0070C0"/>
                </a:solidFill>
              </a:rPr>
              <a:t>でラスタを読み込む</a:t>
            </a:r>
            <a:endParaRPr kumimoji="1" lang="ja-JP" altLang="en-US" sz="3200" b="1" u="none" dirty="0">
              <a:solidFill>
                <a:srgbClr val="0070C0"/>
              </a:solidFill>
            </a:endParaRPr>
          </a:p>
        </p:txBody>
      </p:sp>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419225" y="770435"/>
            <a:ext cx="5791200" cy="4451985"/>
          </a:xfrm>
          <a:prstGeom prst="rect">
            <a:avLst/>
          </a:prstGeom>
        </p:spPr>
      </p:pic>
      <p:sp>
        <p:nvSpPr>
          <p:cNvPr id="4" name="正方形/長方形 3"/>
          <p:cNvSpPr/>
          <p:nvPr/>
        </p:nvSpPr>
        <p:spPr>
          <a:xfrm>
            <a:off x="4352925" y="1323975"/>
            <a:ext cx="209550" cy="1714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5711170" y="5292102"/>
            <a:ext cx="379802" cy="360051"/>
          </a:xfrm>
          <a:prstGeom prst="rect">
            <a:avLst/>
          </a:prstGeom>
        </p:spPr>
      </p:pic>
      <p:sp>
        <p:nvSpPr>
          <p:cNvPr id="7" name="テキスト ボックス 6"/>
          <p:cNvSpPr txBox="1"/>
          <p:nvPr/>
        </p:nvSpPr>
        <p:spPr>
          <a:xfrm>
            <a:off x="5658152" y="5363901"/>
            <a:ext cx="3485848" cy="338554"/>
          </a:xfrm>
          <a:prstGeom prst="rect">
            <a:avLst/>
          </a:prstGeom>
          <a:noFill/>
        </p:spPr>
        <p:txBody>
          <a:bodyPr wrap="square" rtlCol="0">
            <a:spAutoFit/>
          </a:bodyPr>
          <a:lstStyle/>
          <a:p>
            <a:r>
              <a:rPr kumimoji="1" lang="ja-JP" altLang="en-US" sz="1600" b="1" dirty="0" smtClean="0"/>
              <a:t>　　　</a:t>
            </a:r>
            <a:r>
              <a:rPr lang="ja-JP" altLang="en-US" sz="1600" b="1" dirty="0" smtClean="0"/>
              <a:t>をクリックして、ラスタを読み込む</a:t>
            </a:r>
            <a:endParaRPr kumimoji="1" lang="en-US" altLang="ja-JP" sz="1600" b="1" dirty="0" smtClean="0"/>
          </a:p>
        </p:txBody>
      </p:sp>
    </p:spTree>
    <p:extLst>
      <p:ext uri="{BB962C8B-B14F-4D97-AF65-F5344CB8AC3E}">
        <p14:creationId xmlns:p14="http://schemas.microsoft.com/office/powerpoint/2010/main" val="8998163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p:txBody>
          <a:bodyPr>
            <a:normAutofit fontScale="90000"/>
          </a:bodyPr>
          <a:lstStyle/>
          <a:p>
            <a:r>
              <a:rPr lang="ja-JP" altLang="en-US" b="1" u="none" dirty="0" smtClean="0">
                <a:solidFill>
                  <a:srgbClr val="0070C0"/>
                </a:solidFill>
              </a:rPr>
              <a:t>河川ごとに流域をグルーピング</a:t>
            </a:r>
            <a:endParaRPr kumimoji="1" lang="ja-JP" altLang="en-US" b="1" u="none" dirty="0">
              <a:solidFill>
                <a:srgbClr val="0070C0"/>
              </a:solidFill>
            </a:endParaRPr>
          </a:p>
        </p:txBody>
      </p:sp>
      <p:pic>
        <p:nvPicPr>
          <p:cNvPr id="4" name="図 3"/>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371475" y="815445"/>
            <a:ext cx="5676900" cy="4346377"/>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7287" y="1723297"/>
            <a:ext cx="3781425" cy="3438525"/>
          </a:xfrm>
          <a:prstGeom prst="rect">
            <a:avLst/>
          </a:prstGeom>
        </p:spPr>
      </p:pic>
      <p:sp>
        <p:nvSpPr>
          <p:cNvPr id="7" name="テキスト ボックス 6"/>
          <p:cNvSpPr txBox="1"/>
          <p:nvPr/>
        </p:nvSpPr>
        <p:spPr>
          <a:xfrm>
            <a:off x="3046582" y="5274731"/>
            <a:ext cx="3188693" cy="338554"/>
          </a:xfrm>
          <a:prstGeom prst="rect">
            <a:avLst/>
          </a:prstGeom>
          <a:noFill/>
        </p:spPr>
        <p:txBody>
          <a:bodyPr wrap="none" rtlCol="0">
            <a:spAutoFit/>
          </a:bodyPr>
          <a:lstStyle/>
          <a:p>
            <a:r>
              <a:rPr kumimoji="1" lang="ja-JP" altLang="en-US" sz="1600" b="1" dirty="0" smtClean="0"/>
              <a:t>河川から</a:t>
            </a:r>
            <a:r>
              <a:rPr lang="ja-JP" altLang="en-US" sz="1600" b="1" dirty="0"/>
              <a:t>半径</a:t>
            </a:r>
            <a:r>
              <a:rPr kumimoji="1" lang="en-US" altLang="ja-JP" sz="1600" b="1" dirty="0" smtClean="0"/>
              <a:t>5m</a:t>
            </a:r>
            <a:r>
              <a:rPr kumimoji="1" lang="ja-JP" altLang="en-US" sz="1600" b="1" dirty="0" smtClean="0"/>
              <a:t>のバッファを引く。</a:t>
            </a:r>
            <a:endParaRPr kumimoji="1" lang="ja-JP" altLang="en-US" sz="1600" b="1" dirty="0"/>
          </a:p>
        </p:txBody>
      </p:sp>
      <p:sp>
        <p:nvSpPr>
          <p:cNvPr id="8" name="正方形/長方形 7"/>
          <p:cNvSpPr/>
          <p:nvPr/>
        </p:nvSpPr>
        <p:spPr>
          <a:xfrm>
            <a:off x="5736431" y="928354"/>
            <a:ext cx="3324225" cy="584775"/>
          </a:xfrm>
          <a:prstGeom prst="rect">
            <a:avLst/>
          </a:prstGeom>
          <a:solidFill>
            <a:schemeClr val="bg1"/>
          </a:solidFill>
        </p:spPr>
        <p:txBody>
          <a:bodyPr wrap="square">
            <a:spAutoFit/>
          </a:bodyPr>
          <a:lstStyle/>
          <a:p>
            <a:r>
              <a:rPr lang="ja-JP" altLang="en-US" sz="1600" b="1" dirty="0"/>
              <a:t>河川の属性で流域を分類できないため、分類できる</a:t>
            </a:r>
            <a:r>
              <a:rPr lang="ja-JP" altLang="en-US" sz="1600" b="1" dirty="0" smtClean="0"/>
              <a:t>属性値を</a:t>
            </a:r>
            <a:r>
              <a:rPr lang="ja-JP" altLang="en-US" sz="1600" b="1" dirty="0"/>
              <a:t>つくる。</a:t>
            </a:r>
            <a:endParaRPr lang="en-US" altLang="ja-JP" sz="1600" b="1" dirty="0"/>
          </a:p>
        </p:txBody>
      </p:sp>
      <p:cxnSp>
        <p:nvCxnSpPr>
          <p:cNvPr id="9" name="直線矢印コネクタ 8"/>
          <p:cNvCxnSpPr/>
          <p:nvPr/>
        </p:nvCxnSpPr>
        <p:spPr>
          <a:xfrm>
            <a:off x="3638964" y="2166650"/>
            <a:ext cx="1556922" cy="6154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12358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0" y="416220"/>
            <a:ext cx="5295532" cy="4070940"/>
          </a:xfrm>
          <a:prstGeom prst="rect">
            <a:avLst/>
          </a:prstGeom>
        </p:spPr>
      </p:pic>
      <p:pic>
        <p:nvPicPr>
          <p:cNvPr id="6" name="図 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198244" y="1723557"/>
            <a:ext cx="2182944" cy="1303168"/>
          </a:xfrm>
          <a:prstGeom prst="rect">
            <a:avLst/>
          </a:prstGeom>
        </p:spPr>
      </p:pic>
      <p:pic>
        <p:nvPicPr>
          <p:cNvPr id="7" name="図 6"/>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5517576" y="3370443"/>
            <a:ext cx="2975974" cy="1926771"/>
          </a:xfrm>
          <a:prstGeom prst="rect">
            <a:avLst/>
          </a:prstGeom>
        </p:spPr>
      </p:pic>
      <p:pic>
        <p:nvPicPr>
          <p:cNvPr id="8" name="図 7"/>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2539697" y="4624005"/>
            <a:ext cx="2398483" cy="864752"/>
          </a:xfrm>
          <a:prstGeom prst="rect">
            <a:avLst/>
          </a:prstGeom>
        </p:spPr>
      </p:pic>
      <p:sp>
        <p:nvSpPr>
          <p:cNvPr id="9" name="正方形/長方形 8"/>
          <p:cNvSpPr/>
          <p:nvPr/>
        </p:nvSpPr>
        <p:spPr>
          <a:xfrm>
            <a:off x="5295532" y="416220"/>
            <a:ext cx="3848468" cy="830997"/>
          </a:xfrm>
          <a:prstGeom prst="rect">
            <a:avLst/>
          </a:prstGeom>
        </p:spPr>
        <p:txBody>
          <a:bodyPr wrap="square">
            <a:spAutoFit/>
          </a:bodyPr>
          <a:lstStyle/>
          <a:p>
            <a:r>
              <a:rPr lang="ja-JP" altLang="en-US" sz="1600" b="1" dirty="0" smtClean="0"/>
              <a:t>バッファが、マルチパートになっているため（属性テーブルを確認）、シングルパートへ変換する（河川ごとに分割される）。</a:t>
            </a:r>
            <a:endParaRPr lang="en-US" altLang="ja-JP" sz="1600" b="1" dirty="0"/>
          </a:p>
        </p:txBody>
      </p:sp>
      <p:cxnSp>
        <p:nvCxnSpPr>
          <p:cNvPr id="10" name="直線矢印コネクタ 9"/>
          <p:cNvCxnSpPr/>
          <p:nvPr/>
        </p:nvCxnSpPr>
        <p:spPr>
          <a:xfrm flipV="1">
            <a:off x="3449777" y="2112579"/>
            <a:ext cx="1845755" cy="2625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6505310" y="2927699"/>
            <a:ext cx="0" cy="65366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2472936" y="5406582"/>
            <a:ext cx="2367956" cy="308418"/>
          </a:xfrm>
          <a:prstGeom prst="rect">
            <a:avLst/>
          </a:prstGeom>
          <a:noFill/>
        </p:spPr>
        <p:txBody>
          <a:bodyPr wrap="none" rtlCol="0">
            <a:spAutoFit/>
          </a:bodyPr>
          <a:lstStyle/>
          <a:p>
            <a:r>
              <a:rPr kumimoji="1" lang="ja-JP" altLang="en-US" dirty="0" smtClean="0"/>
              <a:t>マルチパートの属性テーブル</a:t>
            </a:r>
            <a:endParaRPr kumimoji="1" lang="ja-JP" altLang="en-US" dirty="0"/>
          </a:p>
        </p:txBody>
      </p:sp>
      <p:sp>
        <p:nvSpPr>
          <p:cNvPr id="16" name="テキスト ボックス 15"/>
          <p:cNvSpPr txBox="1"/>
          <p:nvPr/>
        </p:nvSpPr>
        <p:spPr>
          <a:xfrm>
            <a:off x="6165945" y="5376446"/>
            <a:ext cx="2880917" cy="338554"/>
          </a:xfrm>
          <a:prstGeom prst="rect">
            <a:avLst/>
          </a:prstGeom>
          <a:noFill/>
        </p:spPr>
        <p:txBody>
          <a:bodyPr wrap="none" rtlCol="0">
            <a:spAutoFit/>
          </a:bodyPr>
          <a:lstStyle/>
          <a:p>
            <a:r>
              <a:rPr kumimoji="1" lang="ja-JP" altLang="en-US" sz="1600" b="1" dirty="0" smtClean="0"/>
              <a:t>シングルパートの属性テーブル</a:t>
            </a:r>
            <a:endParaRPr kumimoji="1" lang="ja-JP" altLang="en-US" sz="1600" b="1" dirty="0"/>
          </a:p>
        </p:txBody>
      </p:sp>
    </p:spTree>
    <p:extLst>
      <p:ext uri="{BB962C8B-B14F-4D97-AF65-F5344CB8AC3E}">
        <p14:creationId xmlns:p14="http://schemas.microsoft.com/office/powerpoint/2010/main" val="33988077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749848" y="817229"/>
            <a:ext cx="5793351" cy="4712596"/>
          </a:xfrm>
          <a:prstGeom prst="rect">
            <a:avLst/>
          </a:prstGeom>
        </p:spPr>
      </p:pic>
      <p:pic>
        <p:nvPicPr>
          <p:cNvPr id="4" name="図 3"/>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5701692" y="2249760"/>
            <a:ext cx="2893520" cy="1197633"/>
          </a:xfrm>
          <a:prstGeom prst="rect">
            <a:avLst/>
          </a:prstGeom>
        </p:spPr>
      </p:pic>
      <p:sp>
        <p:nvSpPr>
          <p:cNvPr id="6" name="テキスト ボックス 5"/>
          <p:cNvSpPr txBox="1"/>
          <p:nvPr/>
        </p:nvSpPr>
        <p:spPr>
          <a:xfrm>
            <a:off x="2128863" y="375122"/>
            <a:ext cx="4886274" cy="338554"/>
          </a:xfrm>
          <a:prstGeom prst="rect">
            <a:avLst/>
          </a:prstGeom>
          <a:noFill/>
        </p:spPr>
        <p:txBody>
          <a:bodyPr wrap="none" rtlCol="0">
            <a:spAutoFit/>
          </a:bodyPr>
          <a:lstStyle/>
          <a:p>
            <a:r>
              <a:rPr kumimoji="1" lang="ja-JP" altLang="en-US" sz="1600" b="1" dirty="0" smtClean="0"/>
              <a:t>河川ごとに分割されていることを選択機能で確認する。</a:t>
            </a:r>
            <a:endParaRPr kumimoji="1" lang="ja-JP" altLang="en-US" sz="1600" b="1" dirty="0"/>
          </a:p>
        </p:txBody>
      </p:sp>
    </p:spTree>
    <p:extLst>
      <p:ext uri="{BB962C8B-B14F-4D97-AF65-F5344CB8AC3E}">
        <p14:creationId xmlns:p14="http://schemas.microsoft.com/office/powerpoint/2010/main" val="23829576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371475" y="818890"/>
            <a:ext cx="6282813" cy="4799724"/>
          </a:xfrm>
          <a:prstGeom prst="rect">
            <a:avLst/>
          </a:prstGeom>
        </p:spPr>
      </p:pic>
      <p:pic>
        <p:nvPicPr>
          <p:cNvPr id="6" name="図 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206056" y="4392602"/>
            <a:ext cx="4937944" cy="1322398"/>
          </a:xfrm>
          <a:prstGeom prst="rect">
            <a:avLst/>
          </a:prstGeom>
        </p:spPr>
      </p:pic>
      <p:sp>
        <p:nvSpPr>
          <p:cNvPr id="7" name="テキスト ボックス 6"/>
          <p:cNvSpPr txBox="1"/>
          <p:nvPr/>
        </p:nvSpPr>
        <p:spPr>
          <a:xfrm>
            <a:off x="2721477" y="420415"/>
            <a:ext cx="4764446" cy="338554"/>
          </a:xfrm>
          <a:prstGeom prst="rect">
            <a:avLst/>
          </a:prstGeom>
          <a:noFill/>
        </p:spPr>
        <p:txBody>
          <a:bodyPr wrap="none" rtlCol="0">
            <a:spAutoFit/>
          </a:bodyPr>
          <a:lstStyle/>
          <a:p>
            <a:r>
              <a:rPr kumimoji="1" lang="ja-JP" altLang="en-US" sz="1600" dirty="0" smtClean="0"/>
              <a:t>フィールドを追加し、河川ごとに固有の</a:t>
            </a:r>
            <a:r>
              <a:rPr kumimoji="1" lang="en-US" altLang="ja-JP" sz="1600" dirty="0" smtClean="0"/>
              <a:t>ID</a:t>
            </a:r>
            <a:r>
              <a:rPr kumimoji="1" lang="ja-JP" altLang="en-US" sz="1600" dirty="0" smtClean="0"/>
              <a:t>を振り分ける</a:t>
            </a:r>
            <a:endParaRPr kumimoji="1" lang="ja-JP" altLang="en-US" sz="1600" dirty="0"/>
          </a:p>
        </p:txBody>
      </p:sp>
      <p:cxnSp>
        <p:nvCxnSpPr>
          <p:cNvPr id="8" name="直線矢印コネクタ 7"/>
          <p:cNvCxnSpPr/>
          <p:nvPr/>
        </p:nvCxnSpPr>
        <p:spPr>
          <a:xfrm>
            <a:off x="5191517" y="3694954"/>
            <a:ext cx="851932" cy="105572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1723698" y="1334813"/>
            <a:ext cx="168166" cy="1786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3657601" y="1334813"/>
            <a:ext cx="168166" cy="1786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p:cNvCxnSpPr/>
          <p:nvPr/>
        </p:nvCxnSpPr>
        <p:spPr>
          <a:xfrm>
            <a:off x="1922800" y="1424151"/>
            <a:ext cx="167082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a:off x="3825767" y="1513490"/>
            <a:ext cx="273267" cy="5780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6654288" y="1456617"/>
            <a:ext cx="2414298" cy="2308324"/>
          </a:xfrm>
          <a:prstGeom prst="rect">
            <a:avLst/>
          </a:prstGeom>
          <a:noFill/>
        </p:spPr>
        <p:txBody>
          <a:bodyPr wrap="square" rtlCol="0">
            <a:spAutoFit/>
          </a:bodyPr>
          <a:lstStyle/>
          <a:p>
            <a:r>
              <a:rPr kumimoji="1" lang="ja-JP" altLang="en-US" sz="1600" b="1" dirty="0" smtClean="0"/>
              <a:t>変種モードから、フィールド計算機を起動し、新規にフィールドを作成する。</a:t>
            </a:r>
            <a:endParaRPr kumimoji="1" lang="en-US" altLang="ja-JP" sz="1600" b="1" dirty="0" smtClean="0"/>
          </a:p>
          <a:p>
            <a:endParaRPr lang="en-US" altLang="ja-JP" sz="1600" b="1" dirty="0" smtClean="0"/>
          </a:p>
          <a:p>
            <a:r>
              <a:rPr lang="ja-JP" altLang="en-US" sz="1600" b="1" dirty="0" smtClean="0"/>
              <a:t>出力フィールド名を追加し、タイプを</a:t>
            </a:r>
            <a:r>
              <a:rPr lang="en-US" altLang="ja-JP" sz="1600" b="1" dirty="0" smtClean="0"/>
              <a:t>integer</a:t>
            </a:r>
            <a:r>
              <a:rPr lang="ja-JP" altLang="en-US" sz="1600" b="1" dirty="0" smtClean="0"/>
              <a:t>にする。</a:t>
            </a:r>
            <a:endParaRPr lang="en-US" altLang="ja-JP" sz="1600" b="1" dirty="0" smtClean="0"/>
          </a:p>
          <a:p>
            <a:endParaRPr lang="en-US" altLang="ja-JP" sz="1600" b="1" dirty="0"/>
          </a:p>
          <a:p>
            <a:r>
              <a:rPr lang="ja-JP" altLang="en-US" sz="1600" b="1" dirty="0" smtClean="0"/>
              <a:t>関数→レコード→</a:t>
            </a:r>
            <a:r>
              <a:rPr lang="en-US" altLang="ja-JP" sz="1600" b="1" dirty="0" smtClean="0"/>
              <a:t>id</a:t>
            </a:r>
            <a:r>
              <a:rPr lang="ja-JP" altLang="en-US" sz="1600" b="1" dirty="0" smtClean="0"/>
              <a:t>で、</a:t>
            </a:r>
            <a:r>
              <a:rPr lang="en-US" altLang="ja-JP" sz="1600" b="1" dirty="0" smtClean="0"/>
              <a:t>ID</a:t>
            </a:r>
            <a:r>
              <a:rPr lang="ja-JP" altLang="en-US" sz="1600" b="1" dirty="0" smtClean="0"/>
              <a:t>を振り分ける。</a:t>
            </a:r>
            <a:endParaRPr kumimoji="1" lang="ja-JP" altLang="en-US" sz="1600" b="1" dirty="0"/>
          </a:p>
        </p:txBody>
      </p:sp>
    </p:spTree>
    <p:extLst>
      <p:ext uri="{BB962C8B-B14F-4D97-AF65-F5344CB8AC3E}">
        <p14:creationId xmlns:p14="http://schemas.microsoft.com/office/powerpoint/2010/main" val="21037698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391442" y="528015"/>
            <a:ext cx="6361116" cy="4878567"/>
          </a:xfrm>
          <a:prstGeom prst="rect">
            <a:avLst/>
          </a:prstGeom>
        </p:spPr>
      </p:pic>
      <p:sp>
        <p:nvSpPr>
          <p:cNvPr id="4" name="テキスト ボックス 3"/>
          <p:cNvSpPr txBox="1"/>
          <p:nvPr/>
        </p:nvSpPr>
        <p:spPr>
          <a:xfrm>
            <a:off x="1579033" y="162768"/>
            <a:ext cx="5985934" cy="338554"/>
          </a:xfrm>
          <a:prstGeom prst="rect">
            <a:avLst/>
          </a:prstGeom>
          <a:noFill/>
        </p:spPr>
        <p:txBody>
          <a:bodyPr wrap="none" rtlCol="0">
            <a:spAutoFit/>
          </a:bodyPr>
          <a:lstStyle/>
          <a:p>
            <a:r>
              <a:rPr kumimoji="1" lang="ja-JP" altLang="en-US" sz="1600" b="1" dirty="0" smtClean="0"/>
              <a:t>ＩＤが振り分けられたことを確認し、余分なフィールドを削除しておく</a:t>
            </a:r>
            <a:endParaRPr kumimoji="1" lang="ja-JP" altLang="en-US" sz="1600" b="1" dirty="0"/>
          </a:p>
        </p:txBody>
      </p:sp>
      <p:sp>
        <p:nvSpPr>
          <p:cNvPr id="5" name="テキスト ボックス 4"/>
          <p:cNvSpPr txBox="1"/>
          <p:nvPr/>
        </p:nvSpPr>
        <p:spPr>
          <a:xfrm>
            <a:off x="5747529" y="5406582"/>
            <a:ext cx="3530134" cy="308418"/>
          </a:xfrm>
          <a:prstGeom prst="rect">
            <a:avLst/>
          </a:prstGeom>
          <a:noFill/>
        </p:spPr>
        <p:txBody>
          <a:bodyPr wrap="none" rtlCol="0">
            <a:spAutoFit/>
          </a:bodyPr>
          <a:lstStyle/>
          <a:p>
            <a:r>
              <a:rPr kumimoji="1" lang="ja-JP" altLang="en-US" dirty="0" smtClean="0"/>
              <a:t>編集を保存し、編集モードを終わらせておく。</a:t>
            </a:r>
            <a:endParaRPr kumimoji="1" lang="ja-JP" altLang="en-US" dirty="0"/>
          </a:p>
        </p:txBody>
      </p:sp>
      <p:sp>
        <p:nvSpPr>
          <p:cNvPr id="2" name="正方形/長方形 1"/>
          <p:cNvSpPr/>
          <p:nvPr/>
        </p:nvSpPr>
        <p:spPr>
          <a:xfrm>
            <a:off x="4383464" y="1055802"/>
            <a:ext cx="188536" cy="1696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p:nvPr/>
        </p:nvCxnSpPr>
        <p:spPr>
          <a:xfrm>
            <a:off x="4572000" y="1291472"/>
            <a:ext cx="0" cy="106681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正方形/長方形 8"/>
          <p:cNvSpPr/>
          <p:nvPr/>
        </p:nvSpPr>
        <p:spPr>
          <a:xfrm>
            <a:off x="2764091" y="1055802"/>
            <a:ext cx="188536" cy="1696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p:cNvCxnSpPr/>
          <p:nvPr/>
        </p:nvCxnSpPr>
        <p:spPr>
          <a:xfrm flipV="1">
            <a:off x="3010815" y="1027418"/>
            <a:ext cx="1372649" cy="100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50286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97278" y="304515"/>
            <a:ext cx="6430297" cy="4954311"/>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727575" y="2405013"/>
            <a:ext cx="2306368" cy="2853813"/>
          </a:xfrm>
          <a:prstGeom prst="rect">
            <a:avLst/>
          </a:prstGeom>
        </p:spPr>
      </p:pic>
      <p:sp>
        <p:nvSpPr>
          <p:cNvPr id="5" name="テキスト ボックス 4"/>
          <p:cNvSpPr txBox="1"/>
          <p:nvPr/>
        </p:nvSpPr>
        <p:spPr>
          <a:xfrm>
            <a:off x="6825006" y="747646"/>
            <a:ext cx="2168165" cy="830997"/>
          </a:xfrm>
          <a:prstGeom prst="rect">
            <a:avLst/>
          </a:prstGeom>
          <a:noFill/>
        </p:spPr>
        <p:txBody>
          <a:bodyPr wrap="square" rtlCol="0">
            <a:spAutoFit/>
          </a:bodyPr>
          <a:lstStyle/>
          <a:p>
            <a:r>
              <a:rPr kumimoji="1" lang="ja-JP" altLang="en-US" sz="1600" dirty="0" smtClean="0"/>
              <a:t>河川ラインに、</a:t>
            </a:r>
            <a:r>
              <a:rPr kumimoji="1" lang="en-US" altLang="ja-JP" sz="1600" dirty="0" smtClean="0"/>
              <a:t>buffer</a:t>
            </a:r>
            <a:r>
              <a:rPr kumimoji="1" lang="ja-JP" altLang="en-US" sz="1600" dirty="0" smtClean="0"/>
              <a:t>に追加した固有値を空間結合する。</a:t>
            </a:r>
            <a:endParaRPr kumimoji="1" lang="ja-JP" altLang="en-US" sz="1600" dirty="0"/>
          </a:p>
        </p:txBody>
      </p:sp>
      <p:cxnSp>
        <p:nvCxnSpPr>
          <p:cNvPr id="6" name="直線矢印コネクタ 5"/>
          <p:cNvCxnSpPr/>
          <p:nvPr/>
        </p:nvCxnSpPr>
        <p:spPr>
          <a:xfrm>
            <a:off x="4572000" y="2021773"/>
            <a:ext cx="2253006" cy="5046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9440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93582" y="332796"/>
            <a:ext cx="6430297" cy="4954311"/>
          </a:xfrm>
          <a:prstGeom prst="rect">
            <a:avLst/>
          </a:prstGeom>
        </p:spPr>
      </p:pic>
      <p:pic>
        <p:nvPicPr>
          <p:cNvPr id="3" name="図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623879" y="2425420"/>
            <a:ext cx="2312731" cy="2861687"/>
          </a:xfrm>
          <a:prstGeom prst="rect">
            <a:avLst/>
          </a:prstGeom>
        </p:spPr>
      </p:pic>
      <p:sp>
        <p:nvSpPr>
          <p:cNvPr id="6" name="テキスト ボックス 5"/>
          <p:cNvSpPr txBox="1"/>
          <p:nvPr/>
        </p:nvSpPr>
        <p:spPr>
          <a:xfrm>
            <a:off x="6696162" y="518474"/>
            <a:ext cx="2168165" cy="830997"/>
          </a:xfrm>
          <a:prstGeom prst="rect">
            <a:avLst/>
          </a:prstGeom>
          <a:noFill/>
        </p:spPr>
        <p:txBody>
          <a:bodyPr wrap="square" rtlCol="0">
            <a:spAutoFit/>
          </a:bodyPr>
          <a:lstStyle/>
          <a:p>
            <a:r>
              <a:rPr kumimoji="1" lang="ja-JP" altLang="en-US" sz="1600" b="1" dirty="0" smtClean="0"/>
              <a:t>流域ポリゴンに、</a:t>
            </a:r>
            <a:r>
              <a:rPr kumimoji="1" lang="en-US" altLang="ja-JP" sz="1600" b="1" dirty="0" smtClean="0"/>
              <a:t>buffer</a:t>
            </a:r>
            <a:r>
              <a:rPr kumimoji="1" lang="ja-JP" altLang="en-US" sz="1600" b="1" dirty="0" smtClean="0"/>
              <a:t>に追加した固有値を空間結合する。</a:t>
            </a:r>
            <a:endParaRPr kumimoji="1" lang="ja-JP" altLang="en-US" sz="1600" b="1" dirty="0"/>
          </a:p>
        </p:txBody>
      </p:sp>
      <p:cxnSp>
        <p:nvCxnSpPr>
          <p:cNvPr id="7" name="直線矢印コネクタ 6"/>
          <p:cNvCxnSpPr/>
          <p:nvPr/>
        </p:nvCxnSpPr>
        <p:spPr>
          <a:xfrm>
            <a:off x="4545587" y="2016628"/>
            <a:ext cx="2150575" cy="5474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8006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27315" y="752020"/>
            <a:ext cx="6162081" cy="4737100"/>
          </a:xfrm>
          <a:prstGeom prst="rect">
            <a:avLst/>
          </a:prstGeom>
        </p:spPr>
      </p:pic>
      <p:pic>
        <p:nvPicPr>
          <p:cNvPr id="4" name="図 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693718" y="2966361"/>
            <a:ext cx="3374867" cy="2594429"/>
          </a:xfrm>
          <a:prstGeom prst="rect">
            <a:avLst/>
          </a:prstGeom>
        </p:spPr>
      </p:pic>
      <p:sp>
        <p:nvSpPr>
          <p:cNvPr id="5" name="テキスト ボックス 4"/>
          <p:cNvSpPr txBox="1"/>
          <p:nvPr/>
        </p:nvSpPr>
        <p:spPr>
          <a:xfrm>
            <a:off x="3195686" y="341796"/>
            <a:ext cx="2752627" cy="338554"/>
          </a:xfrm>
          <a:prstGeom prst="rect">
            <a:avLst/>
          </a:prstGeom>
          <a:noFill/>
        </p:spPr>
        <p:txBody>
          <a:bodyPr wrap="square" rtlCol="0">
            <a:spAutoFit/>
          </a:bodyPr>
          <a:lstStyle/>
          <a:p>
            <a:r>
              <a:rPr lang="ja-JP" altLang="en-US" sz="1600" b="1" dirty="0"/>
              <a:t>河川</a:t>
            </a:r>
            <a:r>
              <a:rPr lang="ja-JP" altLang="en-US" sz="1600" b="1" dirty="0" smtClean="0"/>
              <a:t>ごとに流域が表示できた</a:t>
            </a:r>
            <a:endParaRPr kumimoji="1" lang="ja-JP" altLang="en-US" sz="1600" b="1" dirty="0"/>
          </a:p>
        </p:txBody>
      </p:sp>
    </p:spTree>
    <p:extLst>
      <p:ext uri="{BB962C8B-B14F-4D97-AF65-F5344CB8AC3E}">
        <p14:creationId xmlns:p14="http://schemas.microsoft.com/office/powerpoint/2010/main" val="22828817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65298" y="1781988"/>
            <a:ext cx="3895725" cy="2901076"/>
          </a:xfrm>
          <a:prstGeom prst="rect">
            <a:avLst/>
          </a:prstGeom>
        </p:spPr>
      </p:pic>
      <p:pic>
        <p:nvPicPr>
          <p:cNvPr id="6" name="図 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314825" y="2526966"/>
            <a:ext cx="2259590" cy="2156097"/>
          </a:xfrm>
          <a:prstGeom prst="rect">
            <a:avLst/>
          </a:prstGeom>
        </p:spPr>
      </p:pic>
      <p:pic>
        <p:nvPicPr>
          <p:cNvPr id="7" name="図 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728217" y="2526967"/>
            <a:ext cx="2259590" cy="2156097"/>
          </a:xfrm>
          <a:prstGeom prst="rect">
            <a:avLst/>
          </a:prstGeom>
        </p:spPr>
      </p:pic>
      <p:sp>
        <p:nvSpPr>
          <p:cNvPr id="8" name="タイトル 1"/>
          <p:cNvSpPr>
            <a:spLocks noGrp="1"/>
          </p:cNvSpPr>
          <p:nvPr>
            <p:ph type="title"/>
          </p:nvPr>
        </p:nvSpPr>
        <p:spPr>
          <a:xfrm>
            <a:off x="217673" y="101899"/>
            <a:ext cx="7886700" cy="505354"/>
          </a:xfrm>
        </p:spPr>
        <p:txBody>
          <a:bodyPr>
            <a:noAutofit/>
          </a:bodyPr>
          <a:lstStyle/>
          <a:p>
            <a:r>
              <a:rPr lang="ja-JP" altLang="en-US" sz="3200" b="1" u="none" dirty="0" smtClean="0">
                <a:solidFill>
                  <a:srgbClr val="0070C0"/>
                </a:solidFill>
              </a:rPr>
              <a:t>コストパス解析（</a:t>
            </a:r>
            <a:r>
              <a:rPr lang="en-US" altLang="ja-JP" sz="3200" b="1" u="none" dirty="0" smtClean="0">
                <a:solidFill>
                  <a:srgbClr val="0070C0"/>
                </a:solidFill>
              </a:rPr>
              <a:t>GRASS</a:t>
            </a:r>
            <a:r>
              <a:rPr lang="ja-JP" altLang="en-US" sz="3200" b="1" u="none" dirty="0" smtClean="0">
                <a:solidFill>
                  <a:srgbClr val="0070C0"/>
                </a:solidFill>
              </a:rPr>
              <a:t>を使用する）</a:t>
            </a:r>
            <a:endParaRPr kumimoji="1" lang="ja-JP" altLang="en-US" sz="3200" b="1" u="none" dirty="0">
              <a:solidFill>
                <a:srgbClr val="0070C0"/>
              </a:solidFill>
            </a:endParaRPr>
          </a:p>
        </p:txBody>
      </p:sp>
      <p:sp>
        <p:nvSpPr>
          <p:cNvPr id="2" name="テキスト ボックス 1"/>
          <p:cNvSpPr txBox="1"/>
          <p:nvPr/>
        </p:nvSpPr>
        <p:spPr>
          <a:xfrm>
            <a:off x="2883953" y="638676"/>
            <a:ext cx="6260047" cy="338554"/>
          </a:xfrm>
          <a:prstGeom prst="rect">
            <a:avLst/>
          </a:prstGeom>
          <a:noFill/>
        </p:spPr>
        <p:txBody>
          <a:bodyPr wrap="none" rtlCol="0">
            <a:spAutoFit/>
          </a:bodyPr>
          <a:lstStyle/>
          <a:p>
            <a:r>
              <a:rPr kumimoji="1" lang="en-US" altLang="ja-JP" sz="1600" b="1" dirty="0" smtClean="0"/>
              <a:t>※</a:t>
            </a:r>
            <a:r>
              <a:rPr kumimoji="1" lang="ja-JP" altLang="en-US" sz="1600" b="1" dirty="0" smtClean="0"/>
              <a:t>　</a:t>
            </a:r>
            <a:r>
              <a:rPr kumimoji="1" lang="en-US" altLang="ja-JP" sz="1600" b="1" dirty="0" smtClean="0"/>
              <a:t>GRASS</a:t>
            </a:r>
            <a:r>
              <a:rPr lang="ja-JP" altLang="en-US" sz="1600" b="1" dirty="0" smtClean="0"/>
              <a:t>を立ち上げて、</a:t>
            </a:r>
            <a:r>
              <a:rPr lang="en-US" altLang="ja-JP" sz="1600" b="1" dirty="0" smtClean="0"/>
              <a:t>QGIS</a:t>
            </a:r>
            <a:r>
              <a:rPr lang="ja-JP" altLang="en-US" sz="1600" b="1" dirty="0" smtClean="0"/>
              <a:t>で作成したマップセットを読み込んでおく</a:t>
            </a:r>
            <a:endParaRPr kumimoji="1" lang="ja-JP" altLang="en-US" sz="1600" b="1" dirty="0"/>
          </a:p>
        </p:txBody>
      </p:sp>
      <p:sp>
        <p:nvSpPr>
          <p:cNvPr id="9" name="テキスト ボックス 8"/>
          <p:cNvSpPr txBox="1"/>
          <p:nvPr/>
        </p:nvSpPr>
        <p:spPr>
          <a:xfrm>
            <a:off x="4472891" y="1538031"/>
            <a:ext cx="2834402" cy="1200329"/>
          </a:xfrm>
          <a:prstGeom prst="rect">
            <a:avLst/>
          </a:prstGeom>
          <a:noFill/>
        </p:spPr>
        <p:txBody>
          <a:bodyPr wrap="square" rtlCol="0">
            <a:spAutoFit/>
          </a:bodyPr>
          <a:lstStyle/>
          <a:p>
            <a:r>
              <a:rPr lang="ja-JP" altLang="en-US" sz="1800" b="1" dirty="0" smtClean="0">
                <a:solidFill>
                  <a:srgbClr val="0070C0"/>
                </a:solidFill>
              </a:rPr>
              <a:t>ラスター</a:t>
            </a:r>
            <a:endParaRPr lang="en-US" altLang="ja-JP" sz="1800" b="1" dirty="0" smtClean="0">
              <a:solidFill>
                <a:srgbClr val="0070C0"/>
              </a:solidFill>
            </a:endParaRPr>
          </a:p>
          <a:p>
            <a:r>
              <a:rPr lang="ja-JP" altLang="en-US" sz="1800" b="1" dirty="0" smtClean="0">
                <a:solidFill>
                  <a:srgbClr val="0070C0"/>
                </a:solidFill>
              </a:rPr>
              <a:t>＞地形解析</a:t>
            </a:r>
            <a:endParaRPr lang="en-US" altLang="ja-JP" sz="1800" b="1" dirty="0" smtClean="0">
              <a:solidFill>
                <a:srgbClr val="0070C0"/>
              </a:solidFill>
            </a:endParaRPr>
          </a:p>
          <a:p>
            <a:r>
              <a:rPr lang="ja-JP" altLang="en-US" sz="1800" b="1" dirty="0" smtClean="0">
                <a:solidFill>
                  <a:srgbClr val="0070C0"/>
                </a:solidFill>
              </a:rPr>
              <a:t>＞斜面と方位</a:t>
            </a:r>
            <a:endParaRPr lang="en-US" altLang="ja-JP" sz="1800" b="1" dirty="0" smtClean="0">
              <a:solidFill>
                <a:srgbClr val="0070C0"/>
              </a:solidFill>
            </a:endParaRPr>
          </a:p>
          <a:p>
            <a:endParaRPr lang="en-US" altLang="ja-JP" sz="1800" b="1" dirty="0" smtClean="0">
              <a:solidFill>
                <a:srgbClr val="0070C0"/>
              </a:solidFill>
            </a:endParaRPr>
          </a:p>
        </p:txBody>
      </p:sp>
      <p:sp>
        <p:nvSpPr>
          <p:cNvPr id="3" name="テキスト ボックス 2"/>
          <p:cNvSpPr txBox="1"/>
          <p:nvPr/>
        </p:nvSpPr>
        <p:spPr>
          <a:xfrm>
            <a:off x="1769102" y="1048032"/>
            <a:ext cx="4775666" cy="338554"/>
          </a:xfrm>
          <a:prstGeom prst="rect">
            <a:avLst/>
          </a:prstGeom>
          <a:noFill/>
        </p:spPr>
        <p:txBody>
          <a:bodyPr wrap="none" rtlCol="0">
            <a:spAutoFit/>
          </a:bodyPr>
          <a:lstStyle/>
          <a:p>
            <a:r>
              <a:rPr kumimoji="1" lang="ja-JP" altLang="en-US" sz="1600" b="1" dirty="0" smtClean="0"/>
              <a:t>斜面方位図と傾斜区分図をマップセット内に作成する</a:t>
            </a:r>
            <a:endParaRPr kumimoji="1" lang="ja-JP" altLang="en-US" sz="1600" b="1" dirty="0"/>
          </a:p>
        </p:txBody>
      </p:sp>
      <p:cxnSp>
        <p:nvCxnSpPr>
          <p:cNvPr id="10" name="直線矢印コネクタ 9"/>
          <p:cNvCxnSpPr/>
          <p:nvPr/>
        </p:nvCxnSpPr>
        <p:spPr>
          <a:xfrm>
            <a:off x="4074683" y="3935180"/>
            <a:ext cx="398208" cy="511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1104900" y="4991100"/>
            <a:ext cx="7931980" cy="338554"/>
          </a:xfrm>
          <a:prstGeom prst="rect">
            <a:avLst/>
          </a:prstGeom>
          <a:noFill/>
        </p:spPr>
        <p:txBody>
          <a:bodyPr wrap="none" rtlCol="0">
            <a:spAutoFit/>
          </a:bodyPr>
          <a:lstStyle/>
          <a:p>
            <a:r>
              <a:rPr kumimoji="1" lang="ja-JP" altLang="en-US" sz="1600" b="1" dirty="0" smtClean="0"/>
              <a:t>入力ラスターに</a:t>
            </a:r>
            <a:r>
              <a:rPr kumimoji="1" lang="en-US" altLang="ja-JP" sz="1600" b="1" dirty="0" smtClean="0"/>
              <a:t>DEM</a:t>
            </a:r>
            <a:r>
              <a:rPr kumimoji="1" lang="ja-JP" altLang="en-US" sz="1600" b="1" dirty="0" smtClean="0"/>
              <a:t>を選択し、タブを切り替えて出力ファイルを入力し「実行」をクリックする</a:t>
            </a:r>
            <a:endParaRPr kumimoji="1" lang="ja-JP" altLang="en-US" sz="1600" b="1" dirty="0"/>
          </a:p>
        </p:txBody>
      </p:sp>
    </p:spTree>
    <p:extLst>
      <p:ext uri="{BB962C8B-B14F-4D97-AF65-F5344CB8AC3E}">
        <p14:creationId xmlns:p14="http://schemas.microsoft.com/office/powerpoint/2010/main" val="2301572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7638" y="98099"/>
            <a:ext cx="7886700" cy="505354"/>
          </a:xfrm>
        </p:spPr>
        <p:txBody>
          <a:bodyPr>
            <a:noAutofit/>
          </a:bodyPr>
          <a:lstStyle/>
          <a:p>
            <a:r>
              <a:rPr kumimoji="1" lang="ja-JP" altLang="en-US" sz="3200" b="1" u="none" dirty="0" smtClean="0">
                <a:solidFill>
                  <a:srgbClr val="0070C0"/>
                </a:solidFill>
              </a:rPr>
              <a:t>傾斜をもとに移動コストを算出する</a:t>
            </a:r>
            <a:endParaRPr kumimoji="1" lang="ja-JP" altLang="en-US" sz="3200" b="1" u="none" dirty="0">
              <a:solidFill>
                <a:srgbClr val="0070C0"/>
              </a:solidFill>
            </a:endParaRPr>
          </a:p>
        </p:txBody>
      </p:sp>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47638" y="831964"/>
            <a:ext cx="4833937" cy="3613216"/>
          </a:xfrm>
          <a:prstGeom prst="rect">
            <a:avLst/>
          </a:prstGeom>
        </p:spPr>
      </p:pic>
      <p:sp>
        <p:nvSpPr>
          <p:cNvPr id="6" name="テキスト ボックス 5"/>
          <p:cNvSpPr txBox="1"/>
          <p:nvPr/>
        </p:nvSpPr>
        <p:spPr>
          <a:xfrm>
            <a:off x="5423773" y="831964"/>
            <a:ext cx="2834402" cy="923330"/>
          </a:xfrm>
          <a:prstGeom prst="rect">
            <a:avLst/>
          </a:prstGeom>
          <a:noFill/>
        </p:spPr>
        <p:txBody>
          <a:bodyPr wrap="square" rtlCol="0">
            <a:spAutoFit/>
          </a:bodyPr>
          <a:lstStyle/>
          <a:p>
            <a:r>
              <a:rPr lang="ja-JP" altLang="en-US" sz="1800" b="1" dirty="0" smtClean="0">
                <a:solidFill>
                  <a:srgbClr val="0070C0"/>
                </a:solidFill>
              </a:rPr>
              <a:t>ラスター</a:t>
            </a:r>
            <a:endParaRPr lang="en-US" altLang="ja-JP" sz="1800" b="1" dirty="0" smtClean="0">
              <a:solidFill>
                <a:srgbClr val="0070C0"/>
              </a:solidFill>
            </a:endParaRPr>
          </a:p>
          <a:p>
            <a:r>
              <a:rPr lang="ja-JP" altLang="en-US" sz="1800" b="1" dirty="0" smtClean="0">
                <a:solidFill>
                  <a:srgbClr val="0070C0"/>
                </a:solidFill>
              </a:rPr>
              <a:t>＞地形解析</a:t>
            </a:r>
            <a:endParaRPr lang="en-US" altLang="ja-JP" sz="1800" b="1" dirty="0" smtClean="0">
              <a:solidFill>
                <a:srgbClr val="0070C0"/>
              </a:solidFill>
            </a:endParaRPr>
          </a:p>
          <a:p>
            <a:r>
              <a:rPr lang="ja-JP" altLang="en-US" sz="1800" b="1" dirty="0" smtClean="0">
                <a:solidFill>
                  <a:srgbClr val="0070C0"/>
                </a:solidFill>
              </a:rPr>
              <a:t>＞移動コスト積算</a:t>
            </a:r>
            <a:endParaRPr lang="en-US" altLang="ja-JP" sz="1800" b="1" dirty="0" smtClean="0">
              <a:solidFill>
                <a:srgbClr val="0070C0"/>
              </a:solidFill>
            </a:endParaRPr>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9052" y="2121581"/>
            <a:ext cx="3412348" cy="3237522"/>
          </a:xfrm>
          <a:prstGeom prst="rect">
            <a:avLst/>
          </a:prstGeom>
        </p:spPr>
      </p:pic>
      <p:sp>
        <p:nvSpPr>
          <p:cNvPr id="8" name="テキスト ボックス 7"/>
          <p:cNvSpPr txBox="1"/>
          <p:nvPr/>
        </p:nvSpPr>
        <p:spPr>
          <a:xfrm>
            <a:off x="7193280" y="2905412"/>
            <a:ext cx="537327" cy="308418"/>
          </a:xfrm>
          <a:prstGeom prst="rect">
            <a:avLst/>
          </a:prstGeom>
          <a:noFill/>
        </p:spPr>
        <p:txBody>
          <a:bodyPr wrap="none" rtlCol="0">
            <a:spAutoFit/>
          </a:bodyPr>
          <a:lstStyle/>
          <a:p>
            <a:r>
              <a:rPr kumimoji="1" lang="en-US" altLang="ja-JP" dirty="0" smtClean="0"/>
              <a:t>DEM</a:t>
            </a:r>
          </a:p>
        </p:txBody>
      </p:sp>
      <p:sp>
        <p:nvSpPr>
          <p:cNvPr id="9" name="テキスト ボックス 8"/>
          <p:cNvSpPr txBox="1"/>
          <p:nvPr/>
        </p:nvSpPr>
        <p:spPr>
          <a:xfrm>
            <a:off x="7195999" y="3271699"/>
            <a:ext cx="543739" cy="308418"/>
          </a:xfrm>
          <a:prstGeom prst="rect">
            <a:avLst/>
          </a:prstGeom>
          <a:noFill/>
        </p:spPr>
        <p:txBody>
          <a:bodyPr wrap="none" rtlCol="0">
            <a:spAutoFit/>
          </a:bodyPr>
          <a:lstStyle/>
          <a:p>
            <a:r>
              <a:rPr lang="ja-JP" altLang="en-US" dirty="0"/>
              <a:t>傾斜</a:t>
            </a:r>
            <a:endParaRPr kumimoji="1" lang="en-US" altLang="ja-JP" dirty="0" smtClean="0"/>
          </a:p>
        </p:txBody>
      </p:sp>
      <p:sp>
        <p:nvSpPr>
          <p:cNvPr id="10" name="テキスト ボックス 9"/>
          <p:cNvSpPr txBox="1"/>
          <p:nvPr/>
        </p:nvSpPr>
        <p:spPr>
          <a:xfrm>
            <a:off x="6840974" y="3705646"/>
            <a:ext cx="1027845" cy="308418"/>
          </a:xfrm>
          <a:prstGeom prst="rect">
            <a:avLst/>
          </a:prstGeom>
          <a:noFill/>
        </p:spPr>
        <p:txBody>
          <a:bodyPr wrap="none" rtlCol="0">
            <a:spAutoFit/>
          </a:bodyPr>
          <a:lstStyle/>
          <a:p>
            <a:r>
              <a:rPr lang="ja-JP" altLang="en-US" dirty="0" smtClean="0"/>
              <a:t>出力ラスタ</a:t>
            </a:r>
            <a:endParaRPr kumimoji="1" lang="en-US" altLang="ja-JP" dirty="0" smtClean="0"/>
          </a:p>
        </p:txBody>
      </p:sp>
      <p:sp>
        <p:nvSpPr>
          <p:cNvPr id="11" name="テキスト ボックス 10"/>
          <p:cNvSpPr txBox="1"/>
          <p:nvPr/>
        </p:nvSpPr>
        <p:spPr>
          <a:xfrm>
            <a:off x="92480" y="4654244"/>
            <a:ext cx="4944252" cy="584775"/>
          </a:xfrm>
          <a:prstGeom prst="rect">
            <a:avLst/>
          </a:prstGeom>
          <a:noFill/>
        </p:spPr>
        <p:txBody>
          <a:bodyPr wrap="square" rtlCol="0">
            <a:spAutoFit/>
          </a:bodyPr>
          <a:lstStyle/>
          <a:p>
            <a:r>
              <a:rPr lang="ja-JP" altLang="en-US" sz="1600" b="1" dirty="0" smtClean="0"/>
              <a:t>入力ラスタに</a:t>
            </a:r>
            <a:r>
              <a:rPr lang="en-US" altLang="ja-JP" sz="1600" b="1" dirty="0" smtClean="0"/>
              <a:t>DEM</a:t>
            </a:r>
            <a:r>
              <a:rPr lang="ja-JP" altLang="en-US" sz="1600" b="1" dirty="0" smtClean="0"/>
              <a:t>を選択し、フリクションコストを含むラスタに傾斜ラスタを選択する。出力ラスタ名を入力する。</a:t>
            </a:r>
            <a:endParaRPr kumimoji="1" lang="en-US" altLang="ja-JP" sz="1600" b="1" dirty="0" smtClean="0"/>
          </a:p>
        </p:txBody>
      </p:sp>
      <p:cxnSp>
        <p:nvCxnSpPr>
          <p:cNvPr id="12" name="直線矢印コネクタ 11"/>
          <p:cNvCxnSpPr/>
          <p:nvPr/>
        </p:nvCxnSpPr>
        <p:spPr>
          <a:xfrm>
            <a:off x="4875172" y="2852379"/>
            <a:ext cx="480284" cy="51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4485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5578" y="138297"/>
            <a:ext cx="7886700" cy="505354"/>
          </a:xfrm>
        </p:spPr>
        <p:txBody>
          <a:bodyPr>
            <a:noAutofit/>
          </a:bodyPr>
          <a:lstStyle/>
          <a:p>
            <a:r>
              <a:rPr kumimoji="1" lang="en-US" altLang="ja-JP" sz="3200" b="1" u="none" dirty="0" smtClean="0">
                <a:solidFill>
                  <a:srgbClr val="0070C0"/>
                </a:solidFill>
              </a:rPr>
              <a:t>QGIS</a:t>
            </a:r>
            <a:r>
              <a:rPr kumimoji="1" lang="ja-JP" altLang="en-US" sz="3200" b="1" u="none" dirty="0" smtClean="0">
                <a:solidFill>
                  <a:srgbClr val="0070C0"/>
                </a:solidFill>
              </a:rPr>
              <a:t>でラスタを結合する</a:t>
            </a:r>
            <a:endParaRPr kumimoji="1" lang="ja-JP" altLang="en-US" sz="3200" b="1" u="none" dirty="0">
              <a:solidFill>
                <a:srgbClr val="0070C0"/>
              </a:solidFill>
            </a:endParaRPr>
          </a:p>
        </p:txBody>
      </p:sp>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552450" y="804343"/>
            <a:ext cx="6040079" cy="4661605"/>
          </a:xfrm>
          <a:prstGeom prst="rect">
            <a:avLst/>
          </a:prstGeom>
        </p:spPr>
      </p:pic>
      <p:sp>
        <p:nvSpPr>
          <p:cNvPr id="4" name="テキスト ボックス 3"/>
          <p:cNvSpPr txBox="1"/>
          <p:nvPr/>
        </p:nvSpPr>
        <p:spPr>
          <a:xfrm>
            <a:off x="6962775" y="663045"/>
            <a:ext cx="1095172" cy="923330"/>
          </a:xfrm>
          <a:prstGeom prst="rect">
            <a:avLst/>
          </a:prstGeom>
          <a:noFill/>
        </p:spPr>
        <p:txBody>
          <a:bodyPr wrap="none" rtlCol="0">
            <a:spAutoFit/>
          </a:bodyPr>
          <a:lstStyle/>
          <a:p>
            <a:r>
              <a:rPr kumimoji="1" lang="ja-JP" altLang="en-US" sz="1800" b="1" dirty="0" smtClean="0">
                <a:solidFill>
                  <a:srgbClr val="0070C0"/>
                </a:solidFill>
              </a:rPr>
              <a:t>ラスタ</a:t>
            </a:r>
            <a:endParaRPr kumimoji="1" lang="en-US" altLang="ja-JP" sz="1800" b="1" dirty="0" smtClean="0">
              <a:solidFill>
                <a:srgbClr val="0070C0"/>
              </a:solidFill>
            </a:endParaRPr>
          </a:p>
          <a:p>
            <a:r>
              <a:rPr lang="ja-JP" altLang="en-US" sz="1800" b="1" dirty="0" smtClean="0">
                <a:solidFill>
                  <a:srgbClr val="0070C0"/>
                </a:solidFill>
              </a:rPr>
              <a:t>＞その他</a:t>
            </a:r>
            <a:endParaRPr lang="en-US" altLang="ja-JP" sz="1800" b="1" dirty="0" smtClean="0">
              <a:solidFill>
                <a:srgbClr val="0070C0"/>
              </a:solidFill>
            </a:endParaRPr>
          </a:p>
          <a:p>
            <a:r>
              <a:rPr kumimoji="1" lang="ja-JP" altLang="en-US" sz="1800" b="1" dirty="0" smtClean="0">
                <a:solidFill>
                  <a:srgbClr val="0070C0"/>
                </a:solidFill>
              </a:rPr>
              <a:t>＞結合</a:t>
            </a:r>
            <a:endParaRPr kumimoji="1" lang="ja-JP" altLang="en-US" sz="1800" b="1" dirty="0">
              <a:solidFill>
                <a:srgbClr val="0070C0"/>
              </a:solidFill>
            </a:endParaRPr>
          </a:p>
        </p:txBody>
      </p:sp>
      <p:pic>
        <p:nvPicPr>
          <p:cNvPr id="6" name="図 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492972" y="2360798"/>
            <a:ext cx="1922115" cy="3000375"/>
          </a:xfrm>
          <a:prstGeom prst="rect">
            <a:avLst/>
          </a:prstGeom>
        </p:spPr>
      </p:pic>
      <p:sp>
        <p:nvSpPr>
          <p:cNvPr id="7" name="テキスト ボックス 6"/>
          <p:cNvSpPr txBox="1"/>
          <p:nvPr/>
        </p:nvSpPr>
        <p:spPr>
          <a:xfrm>
            <a:off x="6592529" y="2360798"/>
            <a:ext cx="2457450" cy="830997"/>
          </a:xfrm>
          <a:prstGeom prst="rect">
            <a:avLst/>
          </a:prstGeom>
          <a:noFill/>
        </p:spPr>
        <p:txBody>
          <a:bodyPr wrap="square" rtlCol="0">
            <a:spAutoFit/>
          </a:bodyPr>
          <a:lstStyle/>
          <a:p>
            <a:r>
              <a:rPr lang="ja-JP" altLang="en-US" sz="1600" b="1" dirty="0" smtClean="0"/>
              <a:t>入力ファイルと出力ファイルを選択し</a:t>
            </a:r>
            <a:r>
              <a:rPr lang="ja-JP" altLang="en-US" sz="1600" b="1" dirty="0"/>
              <a:t>「</a:t>
            </a:r>
            <a:r>
              <a:rPr lang="en-US" altLang="ja-JP" sz="1600" b="1" dirty="0" smtClean="0"/>
              <a:t>OK</a:t>
            </a:r>
            <a:r>
              <a:rPr lang="ja-JP" altLang="en-US" sz="1600" b="1" dirty="0" smtClean="0"/>
              <a:t>」をクリックする。</a:t>
            </a:r>
            <a:endParaRPr kumimoji="1" lang="ja-JP" altLang="en-US" sz="1600" b="1" dirty="0"/>
          </a:p>
        </p:txBody>
      </p:sp>
      <p:cxnSp>
        <p:nvCxnSpPr>
          <p:cNvPr id="8" name="直線矢印コネクタ 7"/>
          <p:cNvCxnSpPr/>
          <p:nvPr/>
        </p:nvCxnSpPr>
        <p:spPr>
          <a:xfrm>
            <a:off x="4198928" y="2039413"/>
            <a:ext cx="763597" cy="4561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21102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352" y="1065443"/>
            <a:ext cx="4021948" cy="3815890"/>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3374" y="1065443"/>
            <a:ext cx="4021948" cy="3815890"/>
          </a:xfrm>
          <a:prstGeom prst="rect">
            <a:avLst/>
          </a:prstGeom>
        </p:spPr>
      </p:pic>
      <p:sp>
        <p:nvSpPr>
          <p:cNvPr id="2" name="正方形/長方形 1"/>
          <p:cNvSpPr/>
          <p:nvPr/>
        </p:nvSpPr>
        <p:spPr>
          <a:xfrm>
            <a:off x="2421326" y="455391"/>
            <a:ext cx="4403770" cy="338554"/>
          </a:xfrm>
          <a:prstGeom prst="rect">
            <a:avLst/>
          </a:prstGeom>
        </p:spPr>
        <p:txBody>
          <a:bodyPr wrap="none">
            <a:spAutoFit/>
          </a:bodyPr>
          <a:lstStyle/>
          <a:p>
            <a:r>
              <a:rPr lang="ja-JP" altLang="en-US" sz="1600" dirty="0"/>
              <a:t>タブを切り替えスタートと停止の座標を入力する。</a:t>
            </a:r>
          </a:p>
        </p:txBody>
      </p:sp>
      <p:pic>
        <p:nvPicPr>
          <p:cNvPr id="7" name="図 6"/>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4703374" y="5152831"/>
            <a:ext cx="406400" cy="427791"/>
          </a:xfrm>
          <a:prstGeom prst="rect">
            <a:avLst/>
          </a:prstGeom>
        </p:spPr>
      </p:pic>
      <p:sp>
        <p:nvSpPr>
          <p:cNvPr id="8" name="正方形/長方形 7"/>
          <p:cNvSpPr/>
          <p:nvPr/>
        </p:nvSpPr>
        <p:spPr>
          <a:xfrm>
            <a:off x="5109774" y="5197449"/>
            <a:ext cx="3906839" cy="338554"/>
          </a:xfrm>
          <a:prstGeom prst="rect">
            <a:avLst/>
          </a:prstGeom>
        </p:spPr>
        <p:txBody>
          <a:bodyPr wrap="none">
            <a:spAutoFit/>
          </a:bodyPr>
          <a:lstStyle/>
          <a:p>
            <a:r>
              <a:rPr lang="ja-JP" altLang="en-US" sz="1600" dirty="0" smtClean="0"/>
              <a:t>をクリックし、地図から任意の場所をクリック</a:t>
            </a:r>
            <a:endParaRPr lang="ja-JP" altLang="en-US" sz="1600" dirty="0"/>
          </a:p>
        </p:txBody>
      </p:sp>
      <p:sp>
        <p:nvSpPr>
          <p:cNvPr id="3" name="正方形/長方形 2"/>
          <p:cNvSpPr/>
          <p:nvPr/>
        </p:nvSpPr>
        <p:spPr>
          <a:xfrm>
            <a:off x="558800" y="2857500"/>
            <a:ext cx="3759200" cy="469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9" name="正方形/長方形 8"/>
          <p:cNvSpPr/>
          <p:nvPr/>
        </p:nvSpPr>
        <p:spPr>
          <a:xfrm>
            <a:off x="4703374" y="2268538"/>
            <a:ext cx="3919926" cy="469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Tree>
    <p:extLst>
      <p:ext uri="{BB962C8B-B14F-4D97-AF65-F5344CB8AC3E}">
        <p14:creationId xmlns:p14="http://schemas.microsoft.com/office/powerpoint/2010/main" val="9038843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371475" y="731838"/>
            <a:ext cx="5991225" cy="2858077"/>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0375" y="3666115"/>
            <a:ext cx="2588065" cy="2048885"/>
          </a:xfrm>
          <a:prstGeom prst="rect">
            <a:avLst/>
          </a:prstGeom>
        </p:spPr>
      </p:pic>
      <p:pic>
        <p:nvPicPr>
          <p:cNvPr id="5" name="図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139118" y="3666115"/>
            <a:ext cx="2588065" cy="2048885"/>
          </a:xfrm>
          <a:prstGeom prst="rect">
            <a:avLst/>
          </a:prstGeom>
        </p:spPr>
      </p:pic>
      <p:sp>
        <p:nvSpPr>
          <p:cNvPr id="6" name="正方形/長方形 5"/>
          <p:cNvSpPr/>
          <p:nvPr/>
        </p:nvSpPr>
        <p:spPr>
          <a:xfrm>
            <a:off x="371475" y="184706"/>
            <a:ext cx="5777544" cy="369332"/>
          </a:xfrm>
          <a:prstGeom prst="rect">
            <a:avLst/>
          </a:prstGeom>
        </p:spPr>
        <p:txBody>
          <a:bodyPr wrap="none">
            <a:spAutoFit/>
          </a:bodyPr>
          <a:lstStyle/>
          <a:p>
            <a:r>
              <a:rPr lang="ja-JP" altLang="en-US" sz="1800" dirty="0"/>
              <a:t>移動</a:t>
            </a:r>
            <a:r>
              <a:rPr lang="ja-JP" altLang="en-US" sz="1800" dirty="0" smtClean="0"/>
              <a:t>コストをもとに、任意の</a:t>
            </a:r>
            <a:r>
              <a:rPr lang="en-US" altLang="ja-JP" sz="1800" dirty="0" smtClean="0"/>
              <a:t>2</a:t>
            </a:r>
            <a:r>
              <a:rPr lang="ja-JP" altLang="en-US" sz="1800" dirty="0" smtClean="0"/>
              <a:t>点間の最短経路を検索する。</a:t>
            </a:r>
            <a:endParaRPr lang="ja-JP" altLang="en-US" sz="1800" dirty="0"/>
          </a:p>
        </p:txBody>
      </p:sp>
      <p:sp>
        <p:nvSpPr>
          <p:cNvPr id="7" name="テキスト ボックス 6"/>
          <p:cNvSpPr txBox="1"/>
          <p:nvPr/>
        </p:nvSpPr>
        <p:spPr>
          <a:xfrm>
            <a:off x="6452473" y="882764"/>
            <a:ext cx="2834402" cy="1200329"/>
          </a:xfrm>
          <a:prstGeom prst="rect">
            <a:avLst/>
          </a:prstGeom>
          <a:noFill/>
        </p:spPr>
        <p:txBody>
          <a:bodyPr wrap="square" rtlCol="0">
            <a:spAutoFit/>
          </a:bodyPr>
          <a:lstStyle/>
          <a:p>
            <a:r>
              <a:rPr lang="ja-JP" altLang="en-US" sz="1800" b="1" dirty="0" smtClean="0">
                <a:solidFill>
                  <a:srgbClr val="0070C0"/>
                </a:solidFill>
              </a:rPr>
              <a:t>ラスター</a:t>
            </a:r>
            <a:endParaRPr lang="en-US" altLang="ja-JP" sz="1800" b="1" dirty="0" smtClean="0">
              <a:solidFill>
                <a:srgbClr val="0070C0"/>
              </a:solidFill>
            </a:endParaRPr>
          </a:p>
          <a:p>
            <a:r>
              <a:rPr lang="ja-JP" altLang="en-US" sz="1800" b="1" dirty="0" smtClean="0">
                <a:solidFill>
                  <a:srgbClr val="0070C0"/>
                </a:solidFill>
              </a:rPr>
              <a:t>＞地形解析</a:t>
            </a:r>
            <a:endParaRPr lang="en-US" altLang="ja-JP" sz="1800" b="1" dirty="0" smtClean="0">
              <a:solidFill>
                <a:srgbClr val="0070C0"/>
              </a:solidFill>
            </a:endParaRPr>
          </a:p>
          <a:p>
            <a:r>
              <a:rPr lang="ja-JP" altLang="en-US" sz="1800" b="1" dirty="0" smtClean="0">
                <a:solidFill>
                  <a:srgbClr val="0070C0"/>
                </a:solidFill>
              </a:rPr>
              <a:t>＞最小コストルートあるいはフロー</a:t>
            </a:r>
            <a:endParaRPr lang="en-US" altLang="ja-JP" sz="1800" b="1" dirty="0" smtClean="0">
              <a:solidFill>
                <a:srgbClr val="0070C0"/>
              </a:solidFill>
            </a:endParaRPr>
          </a:p>
        </p:txBody>
      </p:sp>
      <p:cxnSp>
        <p:nvCxnSpPr>
          <p:cNvPr id="8" name="直線矢印コネクタ 7"/>
          <p:cNvCxnSpPr/>
          <p:nvPr/>
        </p:nvCxnSpPr>
        <p:spPr>
          <a:xfrm flipH="1">
            <a:off x="2260600" y="2424364"/>
            <a:ext cx="436334" cy="134335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2" name="グループ化 11"/>
          <p:cNvGrpSpPr/>
          <p:nvPr/>
        </p:nvGrpSpPr>
        <p:grpSpPr>
          <a:xfrm>
            <a:off x="6009319" y="3894715"/>
            <a:ext cx="2893381" cy="1388842"/>
            <a:chOff x="6009319" y="3894715"/>
            <a:chExt cx="2893381" cy="1388842"/>
          </a:xfrm>
        </p:grpSpPr>
        <p:sp>
          <p:nvSpPr>
            <p:cNvPr id="10" name="テキスト ボックス 9"/>
            <p:cNvSpPr txBox="1"/>
            <p:nvPr/>
          </p:nvSpPr>
          <p:spPr>
            <a:xfrm>
              <a:off x="6009319" y="3894715"/>
              <a:ext cx="2893381" cy="1388842"/>
            </a:xfrm>
            <a:prstGeom prst="rect">
              <a:avLst/>
            </a:prstGeom>
            <a:noFill/>
          </p:spPr>
          <p:txBody>
            <a:bodyPr wrap="square" rtlCol="0">
              <a:spAutoFit/>
            </a:bodyPr>
            <a:lstStyle/>
            <a:p>
              <a:r>
                <a:rPr lang="ja-JP" altLang="en-US" dirty="0" smtClean="0"/>
                <a:t>入力ファイルに移動コストのラスタを選択し、出力ファイルを指定する。</a:t>
              </a:r>
              <a:endParaRPr lang="en-US" altLang="ja-JP" dirty="0" smtClean="0"/>
            </a:p>
            <a:p>
              <a:endParaRPr kumimoji="1" lang="en-US" altLang="ja-JP" dirty="0"/>
            </a:p>
            <a:p>
              <a:r>
                <a:rPr lang="ja-JP" altLang="en-US" dirty="0" smtClean="0"/>
                <a:t>スタートタブ</a:t>
              </a:r>
              <a:r>
                <a:rPr lang="ja-JP" altLang="en-US" dirty="0"/>
                <a:t>に</a:t>
              </a:r>
              <a:r>
                <a:rPr lang="ja-JP" altLang="en-US" dirty="0" smtClean="0"/>
                <a:t>切り替え、　　ボタンを使って、地図から任意の地点を選択し、「</a:t>
              </a:r>
              <a:r>
                <a:rPr lang="ja-JP" altLang="en-US" dirty="0"/>
                <a:t>実行</a:t>
              </a:r>
              <a:r>
                <a:rPr lang="ja-JP" altLang="en-US" dirty="0" smtClean="0"/>
                <a:t>」をクリックする。</a:t>
              </a:r>
              <a:endParaRPr kumimoji="1" lang="ja-JP" altLang="en-US" dirty="0"/>
            </a:p>
          </p:txBody>
        </p:sp>
        <p:pic>
          <p:nvPicPr>
            <p:cNvPr id="11" name="図 10"/>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7932538" y="4582606"/>
              <a:ext cx="190382" cy="199448"/>
            </a:xfrm>
            <a:prstGeom prst="rect">
              <a:avLst/>
            </a:prstGeom>
          </p:spPr>
        </p:pic>
      </p:grpSp>
      <p:sp>
        <p:nvSpPr>
          <p:cNvPr id="2" name="正方形/長方形 1"/>
          <p:cNvSpPr/>
          <p:nvPr/>
        </p:nvSpPr>
        <p:spPr>
          <a:xfrm>
            <a:off x="5505254" y="4138367"/>
            <a:ext cx="160255" cy="1508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200805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229" y="951121"/>
            <a:ext cx="5386218" cy="4332079"/>
          </a:xfrm>
          <a:prstGeom prst="rect">
            <a:avLst/>
          </a:prstGeom>
        </p:spPr>
      </p:pic>
      <p:sp>
        <p:nvSpPr>
          <p:cNvPr id="4" name="正方形/長方形 3"/>
          <p:cNvSpPr/>
          <p:nvPr/>
        </p:nvSpPr>
        <p:spPr>
          <a:xfrm>
            <a:off x="1901236" y="251589"/>
            <a:ext cx="5319085" cy="369332"/>
          </a:xfrm>
          <a:prstGeom prst="rect">
            <a:avLst/>
          </a:prstGeom>
        </p:spPr>
        <p:txBody>
          <a:bodyPr wrap="none">
            <a:spAutoFit/>
          </a:bodyPr>
          <a:lstStyle/>
          <a:p>
            <a:r>
              <a:rPr lang="ja-JP" altLang="en-US" sz="1800" dirty="0" smtClean="0"/>
              <a:t>任意の</a:t>
            </a:r>
            <a:r>
              <a:rPr lang="en-US" altLang="ja-JP" sz="1800" dirty="0" smtClean="0"/>
              <a:t>2</a:t>
            </a:r>
            <a:r>
              <a:rPr lang="ja-JP" altLang="en-US" sz="1800" dirty="0" smtClean="0"/>
              <a:t>点間で傾斜</a:t>
            </a:r>
            <a:r>
              <a:rPr lang="ja-JP" altLang="en-US" sz="1800" dirty="0"/>
              <a:t>に基づく</a:t>
            </a:r>
            <a:r>
              <a:rPr lang="ja-JP" altLang="en-US" sz="1800" dirty="0" smtClean="0"/>
              <a:t>最短経路が検索できた。</a:t>
            </a:r>
            <a:endParaRPr lang="ja-JP" altLang="en-US" sz="1800" dirty="0"/>
          </a:p>
        </p:txBody>
      </p:sp>
      <p:pic>
        <p:nvPicPr>
          <p:cNvPr id="5" name="図 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24903" y="1928604"/>
            <a:ext cx="4170881" cy="3354596"/>
          </a:xfrm>
          <a:prstGeom prst="rect">
            <a:avLst/>
          </a:prstGeom>
        </p:spPr>
      </p:pic>
    </p:spTree>
    <p:extLst>
      <p:ext uri="{BB962C8B-B14F-4D97-AF65-F5344CB8AC3E}">
        <p14:creationId xmlns:p14="http://schemas.microsoft.com/office/powerpoint/2010/main" val="3323003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400945" y="761340"/>
            <a:ext cx="5987845" cy="4598931"/>
          </a:xfrm>
          <a:prstGeom prst="rect">
            <a:avLst/>
          </a:prstGeom>
        </p:spPr>
      </p:pic>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5931" y="1571472"/>
            <a:ext cx="3623269" cy="3788799"/>
          </a:xfrm>
          <a:prstGeom prst="rect">
            <a:avLst/>
          </a:prstGeom>
        </p:spPr>
      </p:pic>
      <p:sp>
        <p:nvSpPr>
          <p:cNvPr id="5" name="タイトル 1"/>
          <p:cNvSpPr>
            <a:spLocks noGrp="1"/>
          </p:cNvSpPr>
          <p:nvPr>
            <p:ph type="title"/>
          </p:nvPr>
        </p:nvSpPr>
        <p:spPr>
          <a:xfrm>
            <a:off x="299989" y="119069"/>
            <a:ext cx="8682086" cy="505354"/>
          </a:xfrm>
        </p:spPr>
        <p:txBody>
          <a:bodyPr>
            <a:noAutofit/>
          </a:bodyPr>
          <a:lstStyle/>
          <a:p>
            <a:r>
              <a:rPr lang="ja-JP" altLang="en-US" sz="3200" u="none" dirty="0">
                <a:solidFill>
                  <a:srgbClr val="0070C0"/>
                </a:solidFill>
              </a:rPr>
              <a:t>結合したラスタを直角座標系に変換して保存する</a:t>
            </a:r>
          </a:p>
        </p:txBody>
      </p:sp>
      <p:sp>
        <p:nvSpPr>
          <p:cNvPr id="6" name="テキスト ボックス 5"/>
          <p:cNvSpPr txBox="1"/>
          <p:nvPr/>
        </p:nvSpPr>
        <p:spPr>
          <a:xfrm>
            <a:off x="6971350" y="2447323"/>
            <a:ext cx="2172649" cy="2308324"/>
          </a:xfrm>
          <a:prstGeom prst="rect">
            <a:avLst/>
          </a:prstGeom>
          <a:noFill/>
        </p:spPr>
        <p:txBody>
          <a:bodyPr wrap="square" rtlCol="0">
            <a:spAutoFit/>
          </a:bodyPr>
          <a:lstStyle/>
          <a:p>
            <a:r>
              <a:rPr lang="ja-JP" altLang="en-US" sz="1600" b="1" dirty="0" smtClean="0"/>
              <a:t>レイヤウインドウから、結合したラスタの上で右クリックし名前をつけて保存をクリックする。</a:t>
            </a:r>
            <a:endParaRPr lang="en-US" altLang="ja-JP" sz="1600" b="1" dirty="0" smtClean="0"/>
          </a:p>
          <a:p>
            <a:endParaRPr kumimoji="1" lang="en-US" altLang="ja-JP" sz="1600" b="1" dirty="0" smtClean="0"/>
          </a:p>
          <a:p>
            <a:endParaRPr kumimoji="1" lang="en-US" altLang="ja-JP" sz="1600" b="1" dirty="0"/>
          </a:p>
          <a:p>
            <a:r>
              <a:rPr lang="ja-JP" altLang="en-US" sz="1600" b="1" dirty="0" smtClean="0"/>
              <a:t>出力先、ファイル名、座標系を選択し、「</a:t>
            </a:r>
            <a:r>
              <a:rPr lang="en-US" altLang="ja-JP" sz="1600" b="1" dirty="0" smtClean="0"/>
              <a:t>OK</a:t>
            </a:r>
          </a:p>
          <a:p>
            <a:r>
              <a:rPr lang="ja-JP" altLang="en-US" sz="1600" b="1" dirty="0" smtClean="0"/>
              <a:t>」をクリックする。</a:t>
            </a:r>
            <a:endParaRPr kumimoji="1" lang="ja-JP" altLang="en-US" sz="1600" b="1" dirty="0"/>
          </a:p>
        </p:txBody>
      </p:sp>
      <p:cxnSp>
        <p:nvCxnSpPr>
          <p:cNvPr id="7" name="直線矢印コネクタ 6"/>
          <p:cNvCxnSpPr/>
          <p:nvPr/>
        </p:nvCxnSpPr>
        <p:spPr>
          <a:xfrm flipV="1">
            <a:off x="2638427" y="2505075"/>
            <a:ext cx="756440" cy="4691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1370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kumimoji="1" lang="ja-JP" altLang="en-US" sz="3200" b="1" u="none" dirty="0" smtClean="0">
                <a:solidFill>
                  <a:srgbClr val="0070C0"/>
                </a:solidFill>
              </a:rPr>
              <a:t>ラスタの切りぬき</a:t>
            </a:r>
            <a:endParaRPr kumimoji="1" lang="ja-JP" altLang="en-US" sz="3200" b="1" u="none" dirty="0">
              <a:solidFill>
                <a:srgbClr val="0070C0"/>
              </a:solidFill>
            </a:endParaRPr>
          </a:p>
        </p:txBody>
      </p:sp>
      <p:pic>
        <p:nvPicPr>
          <p:cNvPr id="4" name="図 3"/>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466725" y="750874"/>
            <a:ext cx="5745388" cy="4416971"/>
          </a:xfrm>
          <a:prstGeom prst="rect">
            <a:avLst/>
          </a:prstGeom>
        </p:spPr>
      </p:pic>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5749" y="1708430"/>
            <a:ext cx="2822349" cy="3459415"/>
          </a:xfrm>
          <a:prstGeom prst="rect">
            <a:avLst/>
          </a:prstGeom>
        </p:spPr>
      </p:pic>
      <p:sp>
        <p:nvSpPr>
          <p:cNvPr id="5" name="テキスト ボックス 4"/>
          <p:cNvSpPr txBox="1"/>
          <p:nvPr/>
        </p:nvSpPr>
        <p:spPr>
          <a:xfrm>
            <a:off x="7038975" y="785100"/>
            <a:ext cx="1401346" cy="923330"/>
          </a:xfrm>
          <a:prstGeom prst="rect">
            <a:avLst/>
          </a:prstGeom>
          <a:noFill/>
        </p:spPr>
        <p:txBody>
          <a:bodyPr wrap="none" rtlCol="0">
            <a:spAutoFit/>
          </a:bodyPr>
          <a:lstStyle/>
          <a:p>
            <a:r>
              <a:rPr kumimoji="1" lang="ja-JP" altLang="en-US" sz="1800" b="1" dirty="0" smtClean="0">
                <a:solidFill>
                  <a:srgbClr val="0070C0"/>
                </a:solidFill>
              </a:rPr>
              <a:t>ラスタ</a:t>
            </a:r>
            <a:endParaRPr kumimoji="1" lang="en-US" altLang="ja-JP" sz="1800" b="1" dirty="0" smtClean="0">
              <a:solidFill>
                <a:srgbClr val="0070C0"/>
              </a:solidFill>
            </a:endParaRPr>
          </a:p>
          <a:p>
            <a:r>
              <a:rPr lang="ja-JP" altLang="en-US" sz="1800" b="1" dirty="0" smtClean="0">
                <a:solidFill>
                  <a:srgbClr val="0070C0"/>
                </a:solidFill>
              </a:rPr>
              <a:t>＞抽出</a:t>
            </a:r>
            <a:endParaRPr lang="en-US" altLang="ja-JP" sz="1800" b="1" dirty="0" smtClean="0">
              <a:solidFill>
                <a:srgbClr val="0070C0"/>
              </a:solidFill>
            </a:endParaRPr>
          </a:p>
          <a:p>
            <a:r>
              <a:rPr kumimoji="1" lang="ja-JP" altLang="en-US" sz="1800" b="1" dirty="0" smtClean="0">
                <a:solidFill>
                  <a:srgbClr val="0070C0"/>
                </a:solidFill>
              </a:rPr>
              <a:t>＞クリッパー</a:t>
            </a:r>
            <a:endParaRPr kumimoji="1" lang="ja-JP" altLang="en-US" sz="1800" b="1" dirty="0">
              <a:solidFill>
                <a:srgbClr val="0070C0"/>
              </a:solidFill>
            </a:endParaRPr>
          </a:p>
        </p:txBody>
      </p:sp>
      <p:sp>
        <p:nvSpPr>
          <p:cNvPr id="6" name="テキスト ボックス 5"/>
          <p:cNvSpPr txBox="1"/>
          <p:nvPr/>
        </p:nvSpPr>
        <p:spPr>
          <a:xfrm>
            <a:off x="6768098" y="2533026"/>
            <a:ext cx="2375902" cy="2708434"/>
          </a:xfrm>
          <a:prstGeom prst="rect">
            <a:avLst/>
          </a:prstGeom>
          <a:noFill/>
        </p:spPr>
        <p:txBody>
          <a:bodyPr wrap="square" rtlCol="0">
            <a:spAutoFit/>
          </a:bodyPr>
          <a:lstStyle/>
          <a:p>
            <a:r>
              <a:rPr lang="ja-JP" altLang="en-US" sz="1600" b="1" dirty="0" smtClean="0"/>
              <a:t>入力ラスタと出力ラスタを指定する。</a:t>
            </a:r>
            <a:endParaRPr lang="en-US" altLang="ja-JP" sz="1600" b="1" dirty="0" smtClean="0"/>
          </a:p>
          <a:p>
            <a:r>
              <a:rPr lang="ja-JP" altLang="en-US" sz="1600" b="1" dirty="0" smtClean="0"/>
              <a:t>クリッピングモードの「範囲」にチェックをし、地図から切りぬきたい範囲をドラックして、「</a:t>
            </a:r>
            <a:r>
              <a:rPr lang="en-US" altLang="ja-JP" sz="1600" b="1" dirty="0" smtClean="0"/>
              <a:t>OK</a:t>
            </a:r>
            <a:r>
              <a:rPr lang="ja-JP" altLang="en-US" sz="1600" b="1" dirty="0" smtClean="0"/>
              <a:t>」をクリックする。</a:t>
            </a:r>
            <a:endParaRPr lang="en-US" altLang="ja-JP" sz="1600" b="1" dirty="0" smtClean="0"/>
          </a:p>
          <a:p>
            <a:endParaRPr lang="en-US" altLang="ja-JP" sz="1600" b="1" dirty="0"/>
          </a:p>
          <a:p>
            <a:r>
              <a:rPr lang="en-US" altLang="ja-JP" sz="1400" b="1" dirty="0" smtClean="0"/>
              <a:t>※</a:t>
            </a:r>
            <a:r>
              <a:rPr lang="ja-JP" altLang="en-US" sz="1400" b="1" dirty="0" smtClean="0"/>
              <a:t>　まずは、データがない値にチェックをいれない場合を確認する。</a:t>
            </a:r>
            <a:endParaRPr lang="en-US" altLang="ja-JP" sz="1400" b="1" dirty="0" smtClean="0"/>
          </a:p>
        </p:txBody>
      </p:sp>
      <p:cxnSp>
        <p:nvCxnSpPr>
          <p:cNvPr id="7" name="直線矢印コネクタ 6"/>
          <p:cNvCxnSpPr/>
          <p:nvPr/>
        </p:nvCxnSpPr>
        <p:spPr>
          <a:xfrm>
            <a:off x="3465966" y="1833731"/>
            <a:ext cx="572634" cy="1855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45032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20811" y="851996"/>
            <a:ext cx="5122581" cy="3937984"/>
          </a:xfrm>
          <a:prstGeom prst="rect">
            <a:avLst/>
          </a:prstGeom>
        </p:spPr>
      </p:pic>
      <p:pic>
        <p:nvPicPr>
          <p:cNvPr id="4" name="図 3"/>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5708715" y="1795424"/>
            <a:ext cx="3045533" cy="2510971"/>
          </a:xfrm>
          <a:prstGeom prst="rect">
            <a:avLst/>
          </a:prstGeom>
        </p:spPr>
      </p:pic>
      <p:sp>
        <p:nvSpPr>
          <p:cNvPr id="5" name="テキスト ボックス 4"/>
          <p:cNvSpPr txBox="1"/>
          <p:nvPr/>
        </p:nvSpPr>
        <p:spPr>
          <a:xfrm>
            <a:off x="5424736" y="4519269"/>
            <a:ext cx="3613490" cy="338554"/>
          </a:xfrm>
          <a:prstGeom prst="rect">
            <a:avLst/>
          </a:prstGeom>
          <a:noFill/>
        </p:spPr>
        <p:txBody>
          <a:bodyPr wrap="none" rtlCol="0">
            <a:spAutoFit/>
          </a:bodyPr>
          <a:lstStyle/>
          <a:p>
            <a:r>
              <a:rPr lang="ja-JP" altLang="en-US" sz="1600" b="1" dirty="0" smtClean="0"/>
              <a:t>陸域に所々ある色が濃い部分はため池</a:t>
            </a:r>
            <a:endParaRPr kumimoji="1" lang="ja-JP" altLang="en-US" sz="1600" b="1" dirty="0"/>
          </a:p>
        </p:txBody>
      </p:sp>
      <p:sp>
        <p:nvSpPr>
          <p:cNvPr id="2" name="テキスト ボックス 1"/>
          <p:cNvSpPr txBox="1"/>
          <p:nvPr/>
        </p:nvSpPr>
        <p:spPr>
          <a:xfrm>
            <a:off x="3305493" y="338275"/>
            <a:ext cx="2403222" cy="338554"/>
          </a:xfrm>
          <a:prstGeom prst="rect">
            <a:avLst/>
          </a:prstGeom>
          <a:noFill/>
        </p:spPr>
        <p:txBody>
          <a:bodyPr wrap="none" rtlCol="0">
            <a:spAutoFit/>
          </a:bodyPr>
          <a:lstStyle/>
          <a:p>
            <a:r>
              <a:rPr kumimoji="1" lang="ja-JP" altLang="en-US" sz="1600" b="1" dirty="0" smtClean="0"/>
              <a:t>ラスタの切りぬきができた</a:t>
            </a:r>
            <a:endParaRPr kumimoji="1" lang="ja-JP" altLang="en-US" sz="1600" b="1" dirty="0"/>
          </a:p>
        </p:txBody>
      </p:sp>
    </p:spTree>
    <p:extLst>
      <p:ext uri="{BB962C8B-B14F-4D97-AF65-F5344CB8AC3E}">
        <p14:creationId xmlns:p14="http://schemas.microsoft.com/office/powerpoint/2010/main" val="2453630262"/>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1944</TotalTime>
  <Words>1500</Words>
  <Application>Microsoft Office PowerPoint</Application>
  <PresentationFormat>画面に合わせる (16:10)</PresentationFormat>
  <Paragraphs>200</Paragraphs>
  <Slides>62</Slides>
  <Notes>6</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62</vt:i4>
      </vt:variant>
    </vt:vector>
  </HeadingPairs>
  <TitlesOfParts>
    <vt:vector size="67" baseType="lpstr">
      <vt:lpstr>ＭＳ Ｐゴシック</vt:lpstr>
      <vt:lpstr>Arial</vt:lpstr>
      <vt:lpstr>Calibri</vt:lpstr>
      <vt:lpstr>Calibri Light</vt:lpstr>
      <vt:lpstr>Office テーマ</vt:lpstr>
      <vt:lpstr>PowerPoint プレゼンテーション</vt:lpstr>
      <vt:lpstr>PowerPoint プレゼンテーション</vt:lpstr>
      <vt:lpstr>PowerPoint プレゼンテーション</vt:lpstr>
      <vt:lpstr>PowerPoint プレゼンテーション</vt:lpstr>
      <vt:lpstr>QGISでラスタを読み込む</vt:lpstr>
      <vt:lpstr>QGISでラスタを結合する</vt:lpstr>
      <vt:lpstr>結合したラスタを直角座標系に変換して保存する</vt:lpstr>
      <vt:lpstr>ラスタの切りぬき</vt:lpstr>
      <vt:lpstr>PowerPoint プレゼンテーション</vt:lpstr>
      <vt:lpstr>PowerPoint プレゼンテーション</vt:lpstr>
      <vt:lpstr>PowerPoint プレゼンテーション</vt:lpstr>
      <vt:lpstr>PowerPoint プレゼンテーション</vt:lpstr>
      <vt:lpstr>2.DEMデータの視覚的分析　傾斜区分図の作成</vt:lpstr>
      <vt:lpstr>PowerPoint プレゼンテーション</vt:lpstr>
      <vt:lpstr>斜面方位図の作成</vt:lpstr>
      <vt:lpstr>PowerPoint プレゼンテーション</vt:lpstr>
      <vt:lpstr>陰影図の作成</vt:lpstr>
      <vt:lpstr>PowerPoint プレゼンテーション</vt:lpstr>
      <vt:lpstr>鳥瞰図の作成</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3.基本的な統計量の確認</vt:lpstr>
      <vt:lpstr>PowerPoint プレゼンテーション</vt:lpstr>
      <vt:lpstr>4.ベクタの処理とラスタの集計の組み合わせ分析</vt:lpstr>
      <vt:lpstr>PowerPoint プレゼンテーション</vt:lpstr>
      <vt:lpstr>PowerPoint プレゼンテーション</vt:lpstr>
      <vt:lpstr>PowerPoint プレゼンテーション</vt:lpstr>
      <vt:lpstr>フィルタリング（ふるい）</vt:lpstr>
      <vt:lpstr>PowerPoint プレゼンテーション</vt:lpstr>
      <vt:lpstr>PowerPoint プレゼンテーション</vt:lpstr>
      <vt:lpstr>ラスタ演算</vt:lpstr>
      <vt:lpstr>PowerPoint プレゼンテーション</vt:lpstr>
      <vt:lpstr>PowerPoint プレゼンテーション</vt:lpstr>
      <vt:lpstr>流域解析</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流域と河川のラスタをベクトルに変換する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河川ごとに流域をグルーピング</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コストパス解析（GRASSを使用する）</vt:lpstr>
      <vt:lpstr>傾斜をもとに移動コストを算出する</vt:lpstr>
      <vt:lpstr>PowerPoint プレゼンテーション</vt:lpstr>
      <vt:lpstr>PowerPoint プレゼンテーション</vt:lpstr>
      <vt:lpstr>PowerPoint プレゼンテーション</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yamauchi</dc:creator>
  <cp:lastModifiedBy>yamauchi</cp:lastModifiedBy>
  <cp:revision>116</cp:revision>
  <dcterms:created xsi:type="dcterms:W3CDTF">2015-06-26T03:04:37Z</dcterms:created>
  <dcterms:modified xsi:type="dcterms:W3CDTF">2016-09-20T07:32:27Z</dcterms:modified>
</cp:coreProperties>
</file>